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9144000"/>
  <p:notesSz cx="6858000" cy="9144000"/>
  <p:embeddedFontLst>
    <p:embeddedFont>
      <p:font typeface="Merriweather Sans"/>
      <p:regular r:id="rId37"/>
      <p:bold r:id="rId38"/>
      <p:italic r:id="rId39"/>
      <p:boldItalic r:id="rId40"/>
    </p:embeddedFont>
    <p:embeddedFont>
      <p:font typeface="Helvetica Neue"/>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hXqi+V13txDgS1FirwGZrTIa/l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erriweatherSans-boldItalic.fntdata"/><Relationship Id="rId20" Type="http://schemas.openxmlformats.org/officeDocument/2006/relationships/slide" Target="slides/slide16.xml"/><Relationship Id="rId42" Type="http://schemas.openxmlformats.org/officeDocument/2006/relationships/font" Target="fonts/HelveticaNeue-bold.fntdata"/><Relationship Id="rId41" Type="http://schemas.openxmlformats.org/officeDocument/2006/relationships/font" Target="fonts/HelveticaNeue-regular.fntdata"/><Relationship Id="rId22" Type="http://schemas.openxmlformats.org/officeDocument/2006/relationships/slide" Target="slides/slide18.xml"/><Relationship Id="rId44" Type="http://schemas.openxmlformats.org/officeDocument/2006/relationships/font" Target="fonts/HelveticaNeue-boldItalic.fntdata"/><Relationship Id="rId21" Type="http://schemas.openxmlformats.org/officeDocument/2006/relationships/slide" Target="slides/slide17.xml"/><Relationship Id="rId43" Type="http://schemas.openxmlformats.org/officeDocument/2006/relationships/font" Target="fonts/HelveticaNeue-italic.fntdata"/><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MerriweatherSans-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MerriweatherSans-italic.fntdata"/><Relationship Id="rId16" Type="http://schemas.openxmlformats.org/officeDocument/2006/relationships/slide" Target="slides/slide12.xml"/><Relationship Id="rId38" Type="http://schemas.openxmlformats.org/officeDocument/2006/relationships/font" Target="fonts/Merriweather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1pPr>
            <a:lvl2pPr indent="-228600" lvl="1" marL="914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2pPr>
            <a:lvl3pPr indent="-228600" lvl="2" marL="1371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3pPr>
            <a:lvl4pPr indent="-228600" lvl="3" marL="1828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4pPr>
            <a:lvl5pPr indent="-228600" lvl="4" marL="22860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5pPr>
            <a:lvl6pPr indent="-228600" lvl="5" marL="2743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6pPr>
            <a:lvl7pPr indent="-228600" lvl="6" marL="3200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7pPr>
            <a:lvl8pPr indent="-228600" lvl="7" marL="3657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8pPr>
            <a:lvl9pPr indent="-228600" lvl="8" marL="4114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x">
  <p:cSld name="TITLE_AND_BODY">
    <p:bg>
      <p:bgPr>
        <a:solidFill>
          <a:srgbClr val="F4F4F4"/>
        </a:solidFill>
      </p:bgPr>
    </p:bg>
    <p:spTree>
      <p:nvGrpSpPr>
        <p:cNvPr id="9" name="Shape 9"/>
        <p:cNvGrpSpPr/>
        <p:nvPr/>
      </p:nvGrpSpPr>
      <p:grpSpPr>
        <a:xfrm>
          <a:off x="0" y="0"/>
          <a:ext cx="0" cy="0"/>
          <a:chOff x="0" y="0"/>
          <a:chExt cx="0" cy="0"/>
        </a:xfrm>
      </p:grpSpPr>
      <p:sp>
        <p:nvSpPr>
          <p:cNvPr id="10" name="Google Shape;10;p34"/>
          <p:cNvSpPr txBox="1"/>
          <p:nvPr>
            <p:ph idx="12" type="sldNum"/>
          </p:nvPr>
        </p:nvSpPr>
        <p:spPr>
          <a:xfrm>
            <a:off x="6312017" y="5503577"/>
            <a:ext cx="241190" cy="246449"/>
          </a:xfrm>
          <a:prstGeom prst="rect">
            <a:avLst/>
          </a:prstGeom>
          <a:noFill/>
          <a:ln>
            <a:noFill/>
          </a:ln>
        </p:spPr>
        <p:txBody>
          <a:bodyPr anchorCtr="0" anchor="ctr" bIns="34300" lIns="34300" spcFirstLastPara="1" rIns="34300" wrap="square" tIns="34300">
            <a:spAutoFit/>
          </a:bodyPr>
          <a:lstStyle>
            <a:lvl1pPr indent="0" lvl="0" marL="0" marR="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solidFill>
                <a:srgbClr val="595959"/>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11" name="Shape 11"/>
        <p:cNvGrpSpPr/>
        <p:nvPr/>
      </p:nvGrpSpPr>
      <p:grpSpPr>
        <a:xfrm>
          <a:off x="0" y="0"/>
          <a:ext cx="0" cy="0"/>
          <a:chOff x="0" y="0"/>
          <a:chExt cx="0" cy="0"/>
        </a:xfrm>
      </p:grpSpPr>
      <p:sp>
        <p:nvSpPr>
          <p:cNvPr id="12" name="Google Shape;12;p35"/>
          <p:cNvSpPr txBox="1"/>
          <p:nvPr>
            <p:ph type="title"/>
          </p:nvPr>
        </p:nvSpPr>
        <p:spPr>
          <a:xfrm>
            <a:off x="311698" y="1302273"/>
            <a:ext cx="8520604" cy="572712"/>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 name="Google Shape;13;p35"/>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Clr>
                <a:srgbClr val="595959"/>
              </a:buClr>
              <a:buSzPts val="1800"/>
              <a:buChar char="●"/>
              <a:defRPr/>
            </a:lvl1pPr>
            <a:lvl2pPr indent="-342900" lvl="1" marL="914400" algn="l">
              <a:lnSpc>
                <a:spcPct val="115000"/>
              </a:lnSpc>
              <a:spcBef>
                <a:spcPts val="0"/>
              </a:spcBef>
              <a:spcAft>
                <a:spcPts val="0"/>
              </a:spcAft>
              <a:buClr>
                <a:srgbClr val="595959"/>
              </a:buClr>
              <a:buSzPts val="1800"/>
              <a:buChar char="○"/>
              <a:defRPr/>
            </a:lvl2pPr>
            <a:lvl3pPr indent="-342900" lvl="2" marL="1371600" algn="l">
              <a:lnSpc>
                <a:spcPct val="115000"/>
              </a:lnSpc>
              <a:spcBef>
                <a:spcPts val="0"/>
              </a:spcBef>
              <a:spcAft>
                <a:spcPts val="0"/>
              </a:spcAft>
              <a:buClr>
                <a:srgbClr val="595959"/>
              </a:buClr>
              <a:buSzPts val="1800"/>
              <a:buChar char="■"/>
              <a:defRPr/>
            </a:lvl3pPr>
            <a:lvl4pPr indent="-342900" lvl="3" marL="1828800" algn="l">
              <a:lnSpc>
                <a:spcPct val="115000"/>
              </a:lnSpc>
              <a:spcBef>
                <a:spcPts val="0"/>
              </a:spcBef>
              <a:spcAft>
                <a:spcPts val="0"/>
              </a:spcAft>
              <a:buClr>
                <a:srgbClr val="595959"/>
              </a:buClr>
              <a:buSzPts val="1800"/>
              <a:buChar char="●"/>
              <a:defRPr/>
            </a:lvl4pPr>
            <a:lvl5pPr indent="-342900" lvl="4" marL="2286000" algn="l">
              <a:lnSpc>
                <a:spcPct val="115000"/>
              </a:lnSpc>
              <a:spcBef>
                <a:spcPts val="0"/>
              </a:spcBef>
              <a:spcAft>
                <a:spcPts val="0"/>
              </a:spcAft>
              <a:buClr>
                <a:srgbClr val="595959"/>
              </a:buClr>
              <a:buSzPts val="1800"/>
              <a:buChar char="○"/>
              <a:defRPr/>
            </a:lvl5pPr>
            <a:lvl6pPr indent="-342900" lvl="5" marL="2743200" algn="l">
              <a:lnSpc>
                <a:spcPct val="115000"/>
              </a:lnSpc>
              <a:spcBef>
                <a:spcPts val="0"/>
              </a:spcBef>
              <a:spcAft>
                <a:spcPts val="0"/>
              </a:spcAft>
              <a:buClr>
                <a:srgbClr val="595959"/>
              </a:buClr>
              <a:buSzPts val="1800"/>
              <a:buChar char="●"/>
              <a:defRPr/>
            </a:lvl6pPr>
            <a:lvl7pPr indent="-342900" lvl="6" marL="3200400" algn="l">
              <a:lnSpc>
                <a:spcPct val="115000"/>
              </a:lnSpc>
              <a:spcBef>
                <a:spcPts val="0"/>
              </a:spcBef>
              <a:spcAft>
                <a:spcPts val="0"/>
              </a:spcAft>
              <a:buClr>
                <a:srgbClr val="595959"/>
              </a:buClr>
              <a:buSzPts val="1800"/>
              <a:buChar char="●"/>
              <a:defRPr/>
            </a:lvl7pPr>
            <a:lvl8pPr indent="-342900" lvl="7" marL="3657600" algn="l">
              <a:lnSpc>
                <a:spcPct val="115000"/>
              </a:lnSpc>
              <a:spcBef>
                <a:spcPts val="0"/>
              </a:spcBef>
              <a:spcAft>
                <a:spcPts val="0"/>
              </a:spcAft>
              <a:buClr>
                <a:srgbClr val="595959"/>
              </a:buClr>
              <a:buSzPts val="1800"/>
              <a:buChar char="●"/>
              <a:defRPr/>
            </a:lvl8pPr>
            <a:lvl9pPr indent="-342900" lvl="8" marL="4114800" algn="l">
              <a:lnSpc>
                <a:spcPct val="115000"/>
              </a:lnSpc>
              <a:spcBef>
                <a:spcPts val="0"/>
              </a:spcBef>
              <a:spcAft>
                <a:spcPts val="0"/>
              </a:spcAft>
              <a:buClr>
                <a:srgbClr val="595959"/>
              </a:buClr>
              <a:buSzPts val="1800"/>
              <a:buChar char="●"/>
              <a:defRPr/>
            </a:lvl9pPr>
          </a:lstStyle>
          <a:p/>
        </p:txBody>
      </p:sp>
      <p:sp>
        <p:nvSpPr>
          <p:cNvPr id="14" name="Google Shape;14;p35"/>
          <p:cNvSpPr txBox="1"/>
          <p:nvPr>
            <p:ph idx="12" type="sldNum"/>
          </p:nvPr>
        </p:nvSpPr>
        <p:spPr>
          <a:xfrm>
            <a:off x="8656106" y="5539438"/>
            <a:ext cx="365059" cy="355657"/>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595959"/>
              </a:buClr>
              <a:buSzPts val="1200"/>
              <a:buFont typeface="Arial"/>
              <a:buNone/>
              <a:defRPr sz="1200">
                <a:solidFill>
                  <a:srgbClr val="595959"/>
                </a:solidFill>
              </a:defRPr>
            </a:lvl1pPr>
            <a:lvl2pPr indent="0" lvl="1" marL="0" algn="r">
              <a:lnSpc>
                <a:spcPct val="100000"/>
              </a:lnSpc>
              <a:spcBef>
                <a:spcPts val="0"/>
              </a:spcBef>
              <a:spcAft>
                <a:spcPts val="0"/>
              </a:spcAft>
              <a:buClr>
                <a:srgbClr val="595959"/>
              </a:buClr>
              <a:buSzPts val="1200"/>
              <a:buFont typeface="Arial"/>
              <a:buNone/>
              <a:defRPr sz="1200">
                <a:solidFill>
                  <a:srgbClr val="595959"/>
                </a:solidFill>
              </a:defRPr>
            </a:lvl2pPr>
            <a:lvl3pPr indent="0" lvl="2" marL="0" algn="r">
              <a:lnSpc>
                <a:spcPct val="100000"/>
              </a:lnSpc>
              <a:spcBef>
                <a:spcPts val="0"/>
              </a:spcBef>
              <a:spcAft>
                <a:spcPts val="0"/>
              </a:spcAft>
              <a:buClr>
                <a:srgbClr val="595959"/>
              </a:buClr>
              <a:buSzPts val="1200"/>
              <a:buFont typeface="Arial"/>
              <a:buNone/>
              <a:defRPr sz="1200">
                <a:solidFill>
                  <a:srgbClr val="595959"/>
                </a:solidFill>
              </a:defRPr>
            </a:lvl3pPr>
            <a:lvl4pPr indent="0" lvl="3" marL="0" algn="r">
              <a:lnSpc>
                <a:spcPct val="100000"/>
              </a:lnSpc>
              <a:spcBef>
                <a:spcPts val="0"/>
              </a:spcBef>
              <a:spcAft>
                <a:spcPts val="0"/>
              </a:spcAft>
              <a:buClr>
                <a:srgbClr val="595959"/>
              </a:buClr>
              <a:buSzPts val="1200"/>
              <a:buFont typeface="Arial"/>
              <a:buNone/>
              <a:defRPr sz="1200">
                <a:solidFill>
                  <a:srgbClr val="595959"/>
                </a:solidFill>
              </a:defRPr>
            </a:lvl4pPr>
            <a:lvl5pPr indent="0" lvl="4" marL="0" algn="r">
              <a:lnSpc>
                <a:spcPct val="100000"/>
              </a:lnSpc>
              <a:spcBef>
                <a:spcPts val="0"/>
              </a:spcBef>
              <a:spcAft>
                <a:spcPts val="0"/>
              </a:spcAft>
              <a:buClr>
                <a:srgbClr val="595959"/>
              </a:buClr>
              <a:buSzPts val="1200"/>
              <a:buFont typeface="Arial"/>
              <a:buNone/>
              <a:defRPr sz="1200">
                <a:solidFill>
                  <a:srgbClr val="595959"/>
                </a:solidFill>
              </a:defRPr>
            </a:lvl5pPr>
            <a:lvl6pPr indent="0" lvl="5" marL="0" algn="r">
              <a:lnSpc>
                <a:spcPct val="100000"/>
              </a:lnSpc>
              <a:spcBef>
                <a:spcPts val="0"/>
              </a:spcBef>
              <a:spcAft>
                <a:spcPts val="0"/>
              </a:spcAft>
              <a:buClr>
                <a:srgbClr val="595959"/>
              </a:buClr>
              <a:buSzPts val="1200"/>
              <a:buFont typeface="Arial"/>
              <a:buNone/>
              <a:defRPr sz="1200">
                <a:solidFill>
                  <a:srgbClr val="595959"/>
                </a:solidFill>
              </a:defRPr>
            </a:lvl6pPr>
            <a:lvl7pPr indent="0" lvl="6" marL="0" algn="r">
              <a:lnSpc>
                <a:spcPct val="100000"/>
              </a:lnSpc>
              <a:spcBef>
                <a:spcPts val="0"/>
              </a:spcBef>
              <a:spcAft>
                <a:spcPts val="0"/>
              </a:spcAft>
              <a:buClr>
                <a:srgbClr val="595959"/>
              </a:buClr>
              <a:buSzPts val="1200"/>
              <a:buFont typeface="Arial"/>
              <a:buNone/>
              <a:defRPr sz="1200">
                <a:solidFill>
                  <a:srgbClr val="595959"/>
                </a:solidFill>
              </a:defRPr>
            </a:lvl7pPr>
            <a:lvl8pPr indent="0" lvl="7" marL="0" algn="r">
              <a:lnSpc>
                <a:spcPct val="100000"/>
              </a:lnSpc>
              <a:spcBef>
                <a:spcPts val="0"/>
              </a:spcBef>
              <a:spcAft>
                <a:spcPts val="0"/>
              </a:spcAft>
              <a:buClr>
                <a:srgbClr val="595959"/>
              </a:buClr>
              <a:buSzPts val="1200"/>
              <a:buFont typeface="Arial"/>
              <a:buNone/>
              <a:defRPr sz="1200">
                <a:solidFill>
                  <a:srgbClr val="595959"/>
                </a:solidFill>
              </a:defRPr>
            </a:lvl8pPr>
            <a:lvl9pPr indent="0" lvl="8" marL="0" algn="r">
              <a:lnSpc>
                <a:spcPct val="100000"/>
              </a:lnSpc>
              <a:spcBef>
                <a:spcPts val="0"/>
              </a:spcBef>
              <a:spcAft>
                <a:spcPts val="0"/>
              </a:spcAft>
              <a:buClr>
                <a:srgbClr val="595959"/>
              </a:buClr>
              <a:buSzPts val="1200"/>
              <a:buFont typeface="Arial"/>
              <a:buNone/>
              <a:defRPr sz="1200">
                <a:solidFill>
                  <a:srgbClr val="595959"/>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15" name="Shape 15"/>
        <p:cNvGrpSpPr/>
        <p:nvPr/>
      </p:nvGrpSpPr>
      <p:grpSpPr>
        <a:xfrm>
          <a:off x="0" y="0"/>
          <a:ext cx="0" cy="0"/>
          <a:chOff x="0" y="0"/>
          <a:chExt cx="0" cy="0"/>
        </a:xfrm>
      </p:grpSpPr>
      <p:sp>
        <p:nvSpPr>
          <p:cNvPr id="16" name="Google Shape;16;p36"/>
          <p:cNvSpPr txBox="1"/>
          <p:nvPr>
            <p:ph idx="12" type="sldNum"/>
          </p:nvPr>
        </p:nvSpPr>
        <p:spPr>
          <a:xfrm>
            <a:off x="8305800" y="6324600"/>
            <a:ext cx="386662" cy="375227"/>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000000"/>
              </a:buClr>
              <a:buSzPts val="2000"/>
              <a:buFont typeface="Arial"/>
              <a:buNone/>
              <a:defRPr sz="2000">
                <a:solidFill>
                  <a:srgbClr val="000000"/>
                </a:solidFill>
              </a:defRPr>
            </a:lvl1pPr>
            <a:lvl2pPr indent="0" lvl="1" marL="0" marR="0" algn="l">
              <a:lnSpc>
                <a:spcPct val="100000"/>
              </a:lnSpc>
              <a:spcBef>
                <a:spcPts val="0"/>
              </a:spcBef>
              <a:spcAft>
                <a:spcPts val="0"/>
              </a:spcAft>
              <a:buClr>
                <a:srgbClr val="000000"/>
              </a:buClr>
              <a:buSzPts val="2000"/>
              <a:buFont typeface="Arial"/>
              <a:buNone/>
              <a:defRPr sz="2000">
                <a:solidFill>
                  <a:srgbClr val="000000"/>
                </a:solidFill>
              </a:defRPr>
            </a:lvl2pPr>
            <a:lvl3pPr indent="0" lvl="2" marL="0" marR="0" algn="l">
              <a:lnSpc>
                <a:spcPct val="100000"/>
              </a:lnSpc>
              <a:spcBef>
                <a:spcPts val="0"/>
              </a:spcBef>
              <a:spcAft>
                <a:spcPts val="0"/>
              </a:spcAft>
              <a:buClr>
                <a:srgbClr val="000000"/>
              </a:buClr>
              <a:buSzPts val="2000"/>
              <a:buFont typeface="Arial"/>
              <a:buNone/>
              <a:defRPr sz="2000">
                <a:solidFill>
                  <a:srgbClr val="000000"/>
                </a:solidFill>
              </a:defRPr>
            </a:lvl3pPr>
            <a:lvl4pPr indent="0" lvl="3" marL="0" marR="0" algn="l">
              <a:lnSpc>
                <a:spcPct val="100000"/>
              </a:lnSpc>
              <a:spcBef>
                <a:spcPts val="0"/>
              </a:spcBef>
              <a:spcAft>
                <a:spcPts val="0"/>
              </a:spcAft>
              <a:buClr>
                <a:srgbClr val="000000"/>
              </a:buClr>
              <a:buSzPts val="2000"/>
              <a:buFont typeface="Arial"/>
              <a:buNone/>
              <a:defRPr sz="2000">
                <a:solidFill>
                  <a:srgbClr val="000000"/>
                </a:solidFill>
              </a:defRPr>
            </a:lvl4pPr>
            <a:lvl5pPr indent="0" lvl="4" marL="0" marR="0" algn="l">
              <a:lnSpc>
                <a:spcPct val="100000"/>
              </a:lnSpc>
              <a:spcBef>
                <a:spcPts val="0"/>
              </a:spcBef>
              <a:spcAft>
                <a:spcPts val="0"/>
              </a:spcAft>
              <a:buClr>
                <a:srgbClr val="000000"/>
              </a:buClr>
              <a:buSzPts val="2000"/>
              <a:buFont typeface="Arial"/>
              <a:buNone/>
              <a:defRPr sz="2000">
                <a:solidFill>
                  <a:srgbClr val="000000"/>
                </a:solidFill>
              </a:defRPr>
            </a:lvl5pPr>
            <a:lvl6pPr indent="0" lvl="5" marL="0" marR="0" algn="l">
              <a:lnSpc>
                <a:spcPct val="100000"/>
              </a:lnSpc>
              <a:spcBef>
                <a:spcPts val="0"/>
              </a:spcBef>
              <a:spcAft>
                <a:spcPts val="0"/>
              </a:spcAft>
              <a:buClr>
                <a:srgbClr val="000000"/>
              </a:buClr>
              <a:buSzPts val="2000"/>
              <a:buFont typeface="Arial"/>
              <a:buNone/>
              <a:defRPr sz="2000">
                <a:solidFill>
                  <a:srgbClr val="000000"/>
                </a:solidFill>
              </a:defRPr>
            </a:lvl6pPr>
            <a:lvl7pPr indent="0" lvl="6" marL="0" marR="0" algn="l">
              <a:lnSpc>
                <a:spcPct val="100000"/>
              </a:lnSpc>
              <a:spcBef>
                <a:spcPts val="0"/>
              </a:spcBef>
              <a:spcAft>
                <a:spcPts val="0"/>
              </a:spcAft>
              <a:buClr>
                <a:srgbClr val="000000"/>
              </a:buClr>
              <a:buSzPts val="2000"/>
              <a:buFont typeface="Arial"/>
              <a:buNone/>
              <a:defRPr sz="2000">
                <a:solidFill>
                  <a:srgbClr val="000000"/>
                </a:solidFill>
              </a:defRPr>
            </a:lvl7pPr>
            <a:lvl8pPr indent="0" lvl="7" marL="0" marR="0" algn="l">
              <a:lnSpc>
                <a:spcPct val="100000"/>
              </a:lnSpc>
              <a:spcBef>
                <a:spcPts val="0"/>
              </a:spcBef>
              <a:spcAft>
                <a:spcPts val="0"/>
              </a:spcAft>
              <a:buClr>
                <a:srgbClr val="000000"/>
              </a:buClr>
              <a:buSzPts val="2000"/>
              <a:buFont typeface="Arial"/>
              <a:buNone/>
              <a:defRPr sz="2000">
                <a:solidFill>
                  <a:srgbClr val="000000"/>
                </a:solidFill>
              </a:defRPr>
            </a:lvl8pPr>
            <a:lvl9pPr indent="0" lvl="8" marL="0" marR="0" algn="l">
              <a:lnSpc>
                <a:spcPct val="100000"/>
              </a:lnSpc>
              <a:spcBef>
                <a:spcPts val="0"/>
              </a:spcBef>
              <a:spcAft>
                <a:spcPts val="0"/>
              </a:spcAft>
              <a:buClr>
                <a:srgbClr val="000000"/>
              </a:buClr>
              <a:buSzPts val="2000"/>
              <a:buFont typeface="Arial"/>
              <a:buNone/>
              <a:defRPr sz="2000">
                <a:solidFill>
                  <a:srgbClr val="000000"/>
                </a:solidFill>
              </a:defRPr>
            </a:lvl9pPr>
          </a:lstStyle>
          <a:p>
            <a:pPr indent="0" lvl="0" marL="0" rtl="0" algn="l">
              <a:spcBef>
                <a:spcPts val="0"/>
              </a:spcBef>
              <a:spcAft>
                <a:spcPts val="0"/>
              </a:spcAft>
              <a:buNone/>
            </a:pPr>
            <a:fld id="{00000000-1234-1234-1234-123412341234}" type="slidenum">
              <a:rPr lang="en-US"/>
              <a:t>‹#›</a:t>
            </a:fld>
            <a:endParaRPr sz="1200">
              <a:solidFill>
                <a:srgbClr val="59595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bg>
      <p:bgPr>
        <a:solidFill>
          <a:srgbClr val="F1F1F1"/>
        </a:solidFill>
      </p:bgPr>
    </p:bg>
    <p:spTree>
      <p:nvGrpSpPr>
        <p:cNvPr id="17" name="Shape 17"/>
        <p:cNvGrpSpPr/>
        <p:nvPr/>
      </p:nvGrpSpPr>
      <p:grpSpPr>
        <a:xfrm>
          <a:off x="0" y="0"/>
          <a:ext cx="0" cy="0"/>
          <a:chOff x="0" y="0"/>
          <a:chExt cx="0" cy="0"/>
        </a:xfrm>
      </p:grpSpPr>
      <p:sp>
        <p:nvSpPr>
          <p:cNvPr id="18" name="Google Shape;18;p37"/>
          <p:cNvSpPr txBox="1"/>
          <p:nvPr>
            <p:ph idx="12" type="sldNum"/>
          </p:nvPr>
        </p:nvSpPr>
        <p:spPr>
          <a:xfrm>
            <a:off x="6312017" y="5503577"/>
            <a:ext cx="241190" cy="246449"/>
          </a:xfrm>
          <a:prstGeom prst="rect">
            <a:avLst/>
          </a:prstGeom>
          <a:noFill/>
          <a:ln>
            <a:noFill/>
          </a:ln>
        </p:spPr>
        <p:txBody>
          <a:bodyPr anchorCtr="0" anchor="ctr" bIns="34300" lIns="34300" spcFirstLastPara="1" rIns="34300" wrap="square" tIns="34300">
            <a:spAutoFit/>
          </a:bodyPr>
          <a:lstStyle>
            <a:lvl1pPr indent="0" lvl="0"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solidFill>
                <a:srgbClr val="595959"/>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3">
    <p:spTree>
      <p:nvGrpSpPr>
        <p:cNvPr id="19" name="Shape 19"/>
        <p:cNvGrpSpPr/>
        <p:nvPr/>
      </p:nvGrpSpPr>
      <p:grpSpPr>
        <a:xfrm>
          <a:off x="0" y="0"/>
          <a:ext cx="0" cy="0"/>
          <a:chOff x="0" y="0"/>
          <a:chExt cx="0" cy="0"/>
        </a:xfrm>
      </p:grpSpPr>
      <p:sp>
        <p:nvSpPr>
          <p:cNvPr id="20" name="Google Shape;20;p38"/>
          <p:cNvSpPr txBox="1"/>
          <p:nvPr>
            <p:ph type="title"/>
          </p:nvPr>
        </p:nvSpPr>
        <p:spPr>
          <a:xfrm>
            <a:off x="311698" y="1302273"/>
            <a:ext cx="8520603" cy="572706"/>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1" name="Google Shape;21;p38"/>
          <p:cNvSpPr txBox="1"/>
          <p:nvPr>
            <p:ph idx="1" type="body"/>
          </p:nvPr>
        </p:nvSpPr>
        <p:spPr>
          <a:xfrm>
            <a:off x="311698" y="2009723"/>
            <a:ext cx="8520603" cy="3416404"/>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Clr>
                <a:srgbClr val="595959"/>
              </a:buClr>
              <a:buSzPts val="1800"/>
              <a:buChar char="●"/>
              <a:defRPr/>
            </a:lvl1pPr>
            <a:lvl2pPr indent="-342900" lvl="1" marL="914400" algn="l">
              <a:lnSpc>
                <a:spcPct val="115000"/>
              </a:lnSpc>
              <a:spcBef>
                <a:spcPts val="0"/>
              </a:spcBef>
              <a:spcAft>
                <a:spcPts val="0"/>
              </a:spcAft>
              <a:buClr>
                <a:srgbClr val="595959"/>
              </a:buClr>
              <a:buSzPts val="1800"/>
              <a:buChar char="○"/>
              <a:defRPr/>
            </a:lvl2pPr>
            <a:lvl3pPr indent="-342900" lvl="2" marL="1371600" algn="l">
              <a:lnSpc>
                <a:spcPct val="115000"/>
              </a:lnSpc>
              <a:spcBef>
                <a:spcPts val="0"/>
              </a:spcBef>
              <a:spcAft>
                <a:spcPts val="0"/>
              </a:spcAft>
              <a:buClr>
                <a:srgbClr val="595959"/>
              </a:buClr>
              <a:buSzPts val="1800"/>
              <a:buChar char="■"/>
              <a:defRPr/>
            </a:lvl3pPr>
            <a:lvl4pPr indent="-342900" lvl="3" marL="1828800" algn="l">
              <a:lnSpc>
                <a:spcPct val="115000"/>
              </a:lnSpc>
              <a:spcBef>
                <a:spcPts val="0"/>
              </a:spcBef>
              <a:spcAft>
                <a:spcPts val="0"/>
              </a:spcAft>
              <a:buClr>
                <a:srgbClr val="595959"/>
              </a:buClr>
              <a:buSzPts val="1800"/>
              <a:buChar char="●"/>
              <a:defRPr/>
            </a:lvl4pPr>
            <a:lvl5pPr indent="-342900" lvl="4" marL="2286000" algn="l">
              <a:lnSpc>
                <a:spcPct val="115000"/>
              </a:lnSpc>
              <a:spcBef>
                <a:spcPts val="0"/>
              </a:spcBef>
              <a:spcAft>
                <a:spcPts val="0"/>
              </a:spcAft>
              <a:buClr>
                <a:srgbClr val="595959"/>
              </a:buClr>
              <a:buSzPts val="1800"/>
              <a:buChar char="○"/>
              <a:defRPr/>
            </a:lvl5pPr>
            <a:lvl6pPr indent="-342900" lvl="5" marL="2743200" algn="l">
              <a:lnSpc>
                <a:spcPct val="115000"/>
              </a:lnSpc>
              <a:spcBef>
                <a:spcPts val="0"/>
              </a:spcBef>
              <a:spcAft>
                <a:spcPts val="0"/>
              </a:spcAft>
              <a:buClr>
                <a:srgbClr val="595959"/>
              </a:buClr>
              <a:buSzPts val="1800"/>
              <a:buChar char="●"/>
              <a:defRPr/>
            </a:lvl6pPr>
            <a:lvl7pPr indent="-342900" lvl="6" marL="3200400" algn="l">
              <a:lnSpc>
                <a:spcPct val="115000"/>
              </a:lnSpc>
              <a:spcBef>
                <a:spcPts val="0"/>
              </a:spcBef>
              <a:spcAft>
                <a:spcPts val="0"/>
              </a:spcAft>
              <a:buClr>
                <a:srgbClr val="595959"/>
              </a:buClr>
              <a:buSzPts val="1800"/>
              <a:buChar char="●"/>
              <a:defRPr/>
            </a:lvl7pPr>
            <a:lvl8pPr indent="-342900" lvl="7" marL="3657600" algn="l">
              <a:lnSpc>
                <a:spcPct val="115000"/>
              </a:lnSpc>
              <a:spcBef>
                <a:spcPts val="0"/>
              </a:spcBef>
              <a:spcAft>
                <a:spcPts val="0"/>
              </a:spcAft>
              <a:buClr>
                <a:srgbClr val="595959"/>
              </a:buClr>
              <a:buSzPts val="1800"/>
              <a:buChar char="●"/>
              <a:defRPr/>
            </a:lvl8pPr>
            <a:lvl9pPr indent="-342900" lvl="8" marL="4114800" algn="l">
              <a:lnSpc>
                <a:spcPct val="115000"/>
              </a:lnSpc>
              <a:spcBef>
                <a:spcPts val="0"/>
              </a:spcBef>
              <a:spcAft>
                <a:spcPts val="0"/>
              </a:spcAft>
              <a:buClr>
                <a:srgbClr val="595959"/>
              </a:buClr>
              <a:buSzPts val="1800"/>
              <a:buChar char="●"/>
              <a:defRPr/>
            </a:lvl9pPr>
          </a:lstStyle>
          <a:p/>
        </p:txBody>
      </p:sp>
      <p:sp>
        <p:nvSpPr>
          <p:cNvPr id="22" name="Google Shape;22;p38"/>
          <p:cNvSpPr txBox="1"/>
          <p:nvPr>
            <p:ph idx="12" type="sldNum"/>
          </p:nvPr>
        </p:nvSpPr>
        <p:spPr>
          <a:xfrm>
            <a:off x="8656097" y="5539435"/>
            <a:ext cx="365064" cy="355664"/>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595959"/>
              </a:buClr>
              <a:buSzPts val="1200"/>
              <a:buFont typeface="Arial"/>
              <a:buNone/>
              <a:defRPr sz="1200">
                <a:solidFill>
                  <a:srgbClr val="595959"/>
                </a:solidFill>
              </a:defRPr>
            </a:lvl1pPr>
            <a:lvl2pPr indent="0" lvl="1" marL="0" algn="r">
              <a:lnSpc>
                <a:spcPct val="100000"/>
              </a:lnSpc>
              <a:spcBef>
                <a:spcPts val="0"/>
              </a:spcBef>
              <a:spcAft>
                <a:spcPts val="0"/>
              </a:spcAft>
              <a:buClr>
                <a:srgbClr val="595959"/>
              </a:buClr>
              <a:buSzPts val="1200"/>
              <a:buFont typeface="Arial"/>
              <a:buNone/>
              <a:defRPr sz="1200">
                <a:solidFill>
                  <a:srgbClr val="595959"/>
                </a:solidFill>
              </a:defRPr>
            </a:lvl2pPr>
            <a:lvl3pPr indent="0" lvl="2" marL="0" algn="r">
              <a:lnSpc>
                <a:spcPct val="100000"/>
              </a:lnSpc>
              <a:spcBef>
                <a:spcPts val="0"/>
              </a:spcBef>
              <a:spcAft>
                <a:spcPts val="0"/>
              </a:spcAft>
              <a:buClr>
                <a:srgbClr val="595959"/>
              </a:buClr>
              <a:buSzPts val="1200"/>
              <a:buFont typeface="Arial"/>
              <a:buNone/>
              <a:defRPr sz="1200">
                <a:solidFill>
                  <a:srgbClr val="595959"/>
                </a:solidFill>
              </a:defRPr>
            </a:lvl3pPr>
            <a:lvl4pPr indent="0" lvl="3" marL="0" algn="r">
              <a:lnSpc>
                <a:spcPct val="100000"/>
              </a:lnSpc>
              <a:spcBef>
                <a:spcPts val="0"/>
              </a:spcBef>
              <a:spcAft>
                <a:spcPts val="0"/>
              </a:spcAft>
              <a:buClr>
                <a:srgbClr val="595959"/>
              </a:buClr>
              <a:buSzPts val="1200"/>
              <a:buFont typeface="Arial"/>
              <a:buNone/>
              <a:defRPr sz="1200">
                <a:solidFill>
                  <a:srgbClr val="595959"/>
                </a:solidFill>
              </a:defRPr>
            </a:lvl4pPr>
            <a:lvl5pPr indent="0" lvl="4" marL="0" algn="r">
              <a:lnSpc>
                <a:spcPct val="100000"/>
              </a:lnSpc>
              <a:spcBef>
                <a:spcPts val="0"/>
              </a:spcBef>
              <a:spcAft>
                <a:spcPts val="0"/>
              </a:spcAft>
              <a:buClr>
                <a:srgbClr val="595959"/>
              </a:buClr>
              <a:buSzPts val="1200"/>
              <a:buFont typeface="Arial"/>
              <a:buNone/>
              <a:defRPr sz="1200">
                <a:solidFill>
                  <a:srgbClr val="595959"/>
                </a:solidFill>
              </a:defRPr>
            </a:lvl5pPr>
            <a:lvl6pPr indent="0" lvl="5" marL="0" algn="r">
              <a:lnSpc>
                <a:spcPct val="100000"/>
              </a:lnSpc>
              <a:spcBef>
                <a:spcPts val="0"/>
              </a:spcBef>
              <a:spcAft>
                <a:spcPts val="0"/>
              </a:spcAft>
              <a:buClr>
                <a:srgbClr val="595959"/>
              </a:buClr>
              <a:buSzPts val="1200"/>
              <a:buFont typeface="Arial"/>
              <a:buNone/>
              <a:defRPr sz="1200">
                <a:solidFill>
                  <a:srgbClr val="595959"/>
                </a:solidFill>
              </a:defRPr>
            </a:lvl6pPr>
            <a:lvl7pPr indent="0" lvl="6" marL="0" algn="r">
              <a:lnSpc>
                <a:spcPct val="100000"/>
              </a:lnSpc>
              <a:spcBef>
                <a:spcPts val="0"/>
              </a:spcBef>
              <a:spcAft>
                <a:spcPts val="0"/>
              </a:spcAft>
              <a:buClr>
                <a:srgbClr val="595959"/>
              </a:buClr>
              <a:buSzPts val="1200"/>
              <a:buFont typeface="Arial"/>
              <a:buNone/>
              <a:defRPr sz="1200">
                <a:solidFill>
                  <a:srgbClr val="595959"/>
                </a:solidFill>
              </a:defRPr>
            </a:lvl7pPr>
            <a:lvl8pPr indent="0" lvl="7" marL="0" algn="r">
              <a:lnSpc>
                <a:spcPct val="100000"/>
              </a:lnSpc>
              <a:spcBef>
                <a:spcPts val="0"/>
              </a:spcBef>
              <a:spcAft>
                <a:spcPts val="0"/>
              </a:spcAft>
              <a:buClr>
                <a:srgbClr val="595959"/>
              </a:buClr>
              <a:buSzPts val="1200"/>
              <a:buFont typeface="Arial"/>
              <a:buNone/>
              <a:defRPr sz="1200">
                <a:solidFill>
                  <a:srgbClr val="595959"/>
                </a:solidFill>
              </a:defRPr>
            </a:lvl8pPr>
            <a:lvl9pPr indent="0" lvl="8" marL="0" algn="r">
              <a:lnSpc>
                <a:spcPct val="100000"/>
              </a:lnSpc>
              <a:spcBef>
                <a:spcPts val="0"/>
              </a:spcBef>
              <a:spcAft>
                <a:spcPts val="0"/>
              </a:spcAft>
              <a:buClr>
                <a:srgbClr val="595959"/>
              </a:buClr>
              <a:buSzPts val="1200"/>
              <a:buFont typeface="Arial"/>
              <a:buNone/>
              <a:defRPr sz="1200">
                <a:solidFill>
                  <a:srgbClr val="595959"/>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311698" y="1302273"/>
            <a:ext cx="8520604" cy="572712"/>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9pPr>
          </a:lstStyle>
          <a:p/>
        </p:txBody>
      </p:sp>
      <p:sp>
        <p:nvSpPr>
          <p:cNvPr id="7" name="Google Shape;7;p33"/>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81000" lvl="0" marL="4572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1pPr>
            <a:lvl2pPr indent="-381000" lvl="1" marL="9144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2pPr>
            <a:lvl3pPr indent="-381000" lvl="2" marL="13716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3pPr>
            <a:lvl4pPr indent="-381000" lvl="3" marL="18288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4pPr>
            <a:lvl5pPr indent="-381000" lvl="4" marL="22860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5pPr>
            <a:lvl6pPr indent="-381000" lvl="5" marL="27432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6pPr>
            <a:lvl7pPr indent="-381000" lvl="6" marL="32004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7pPr>
            <a:lvl8pPr indent="-381000" lvl="7" marL="36576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8pPr>
            <a:lvl9pPr indent="-381000" lvl="8" marL="41148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9pPr>
          </a:lstStyle>
          <a:p/>
        </p:txBody>
      </p:sp>
      <p:sp>
        <p:nvSpPr>
          <p:cNvPr id="8" name="Google Shape;8;p33"/>
          <p:cNvSpPr txBox="1"/>
          <p:nvPr>
            <p:ph idx="12" type="sldNum"/>
          </p:nvPr>
        </p:nvSpPr>
        <p:spPr>
          <a:xfrm>
            <a:off x="8656106" y="5539438"/>
            <a:ext cx="365059" cy="355657"/>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grpSp>
        <p:nvGrpSpPr>
          <p:cNvPr id="27" name="Google Shape;27;p1"/>
          <p:cNvGrpSpPr/>
          <p:nvPr/>
        </p:nvGrpSpPr>
        <p:grpSpPr>
          <a:xfrm>
            <a:off x="-174930" y="10929"/>
            <a:ext cx="2343619" cy="6836139"/>
            <a:chOff x="0" y="-1"/>
            <a:chExt cx="2343618" cy="6836138"/>
          </a:xfrm>
        </p:grpSpPr>
        <p:sp>
          <p:nvSpPr>
            <p:cNvPr id="28" name="Google Shape;28;p1"/>
            <p:cNvSpPr/>
            <p:nvPr/>
          </p:nvSpPr>
          <p:spPr>
            <a:xfrm>
              <a:off x="0" y="-1"/>
              <a:ext cx="2343613" cy="6836138"/>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Georgia"/>
                <a:buNone/>
              </a:pPr>
              <a:r>
                <a:t/>
              </a:r>
              <a:endParaRPr b="1" i="0" sz="1800" u="none" cap="none" strike="noStrike">
                <a:solidFill>
                  <a:srgbClr val="FFFFFF"/>
                </a:solidFill>
                <a:latin typeface="Georgia"/>
                <a:ea typeface="Georgia"/>
                <a:cs typeface="Georgia"/>
                <a:sym typeface="Georgia"/>
              </a:endParaRPr>
            </a:p>
          </p:txBody>
        </p:sp>
        <p:sp>
          <p:nvSpPr>
            <p:cNvPr id="29" name="Google Shape;29;p1"/>
            <p:cNvSpPr txBox="1"/>
            <p:nvPr/>
          </p:nvSpPr>
          <p:spPr>
            <a:xfrm>
              <a:off x="0" y="2716999"/>
              <a:ext cx="2343618" cy="1402149"/>
            </a:xfrm>
            <a:prstGeom prst="rect">
              <a:avLst/>
            </a:prstGeom>
            <a:noFill/>
            <a:ln>
              <a:noFill/>
            </a:ln>
          </p:spPr>
          <p:txBody>
            <a:bodyPr anchorCtr="0" anchor="ctr" bIns="34300" lIns="34300" spcFirstLastPara="1" rIns="34300" wrap="square" tIns="34300">
              <a:spAutoFit/>
            </a:bodyPr>
            <a:lstStyle/>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Higher School of Medicine</a:t>
              </a:r>
              <a:endParaRPr/>
            </a:p>
          </p:txBody>
        </p:sp>
      </p:grpSp>
      <p:cxnSp>
        <p:nvCxnSpPr>
          <p:cNvPr id="30" name="Google Shape;30;p1"/>
          <p:cNvCxnSpPr/>
          <p:nvPr/>
        </p:nvCxnSpPr>
        <p:spPr>
          <a:xfrm>
            <a:off x="-5" y="2456434"/>
            <a:ext cx="9153547" cy="1"/>
          </a:xfrm>
          <a:prstGeom prst="straightConnector1">
            <a:avLst/>
          </a:prstGeom>
          <a:noFill/>
          <a:ln cap="flat" cmpd="sng" w="9525">
            <a:solidFill>
              <a:srgbClr val="B7B7B7">
                <a:alpha val="49803"/>
              </a:srgbClr>
            </a:solidFill>
            <a:prstDash val="solid"/>
            <a:round/>
            <a:headEnd len="sm" w="sm" type="none"/>
            <a:tailEnd len="sm" w="sm" type="none"/>
          </a:ln>
        </p:spPr>
      </p:cxnSp>
      <p:sp>
        <p:nvSpPr>
          <p:cNvPr id="31" name="Google Shape;31;p1"/>
          <p:cNvSpPr txBox="1"/>
          <p:nvPr/>
        </p:nvSpPr>
        <p:spPr>
          <a:xfrm>
            <a:off x="2154153" y="1115367"/>
            <a:ext cx="6874896" cy="127000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2060"/>
              </a:buClr>
              <a:buSzPts val="4400"/>
              <a:buFont typeface="Georgia"/>
              <a:buNone/>
            </a:pPr>
            <a:r>
              <a:rPr b="0" i="0" lang="en-US" sz="4400" u="none" cap="none" strike="noStrike">
                <a:solidFill>
                  <a:srgbClr val="002060"/>
                </a:solidFill>
                <a:latin typeface="Georgia"/>
                <a:ea typeface="Georgia"/>
                <a:cs typeface="Georgia"/>
                <a:sym typeface="Georgia"/>
              </a:rPr>
              <a:t>Female Reproductive System</a:t>
            </a:r>
            <a:endParaRPr/>
          </a:p>
        </p:txBody>
      </p:sp>
      <p:pic>
        <p:nvPicPr>
          <p:cNvPr descr="image1.png" id="32" name="Google Shape;32;p1"/>
          <p:cNvPicPr preferRelativeResize="0"/>
          <p:nvPr/>
        </p:nvPicPr>
        <p:blipFill rotWithShape="1">
          <a:blip r:embed="rId3">
            <a:alphaModFix/>
          </a:blip>
          <a:srcRect b="0" l="0" r="0" t="0"/>
          <a:stretch/>
        </p:blipFill>
        <p:spPr>
          <a:xfrm>
            <a:off x="383102" y="1215423"/>
            <a:ext cx="1227554" cy="1069889"/>
          </a:xfrm>
          <a:prstGeom prst="rect">
            <a:avLst/>
          </a:prstGeom>
          <a:noFill/>
          <a:ln>
            <a:noFill/>
          </a:ln>
        </p:spPr>
      </p:pic>
      <p:sp>
        <p:nvSpPr>
          <p:cNvPr id="33" name="Google Shape;33;p1"/>
          <p:cNvSpPr txBox="1"/>
          <p:nvPr/>
        </p:nvSpPr>
        <p:spPr>
          <a:xfrm>
            <a:off x="2499597" y="3187700"/>
            <a:ext cx="5791847" cy="7874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2060"/>
              </a:buClr>
              <a:buSzPts val="2400"/>
              <a:buFont typeface="Georgia"/>
              <a:buNone/>
            </a:pPr>
            <a:r>
              <a:rPr b="1" i="0" lang="en-US" sz="2400" u="none" cap="none" strike="noStrike">
                <a:solidFill>
                  <a:srgbClr val="002060"/>
                </a:solidFill>
                <a:latin typeface="Georgia"/>
                <a:ea typeface="Georgia"/>
                <a:cs typeface="Georgia"/>
                <a:sym typeface="Georgia"/>
              </a:rPr>
              <a:t>Anatomy, Puberty and Menopause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
                                        </p:tgtEl>
                                        <p:attrNameLst>
                                          <p:attrName>style.visibility</p:attrName>
                                        </p:attrNameLst>
                                      </p:cBhvr>
                                      <p:to>
                                        <p:strVal val="visible"/>
                                      </p:to>
                                    </p:set>
                                    <p:animEffect filter="fade" transition="in">
                                      <p:cBhvr>
                                        <p:cTn dur="500"/>
                                        <p:tgtEl>
                                          <p:spTgt spid="2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300"/>
                                        <p:tgtEl>
                                          <p:spTgt spid="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txBox="1"/>
          <p:nvPr>
            <p:ph idx="4294967295" type="sldNum"/>
          </p:nvPr>
        </p:nvSpPr>
        <p:spPr>
          <a:xfrm>
            <a:off x="8940975" y="6324600"/>
            <a:ext cx="386663"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197" name="Google Shape;197;p10"/>
          <p:cNvSpPr txBox="1"/>
          <p:nvPr>
            <p:ph idx="4294967295" type="title"/>
          </p:nvPr>
        </p:nvSpPr>
        <p:spPr>
          <a:xfrm>
            <a:off x="-1866902" y="12698"/>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600"/>
              <a:buFont typeface="Arial"/>
              <a:buNone/>
            </a:pPr>
            <a:r>
              <a:rPr b="1" lang="en-US"/>
              <a:t>The Uterine Tubes</a:t>
            </a:r>
            <a:endParaRPr/>
          </a:p>
        </p:txBody>
      </p:sp>
      <p:sp>
        <p:nvSpPr>
          <p:cNvPr id="198" name="Google Shape;198;p10"/>
          <p:cNvSpPr txBox="1"/>
          <p:nvPr>
            <p:ph idx="4294967295" type="body"/>
          </p:nvPr>
        </p:nvSpPr>
        <p:spPr>
          <a:xfrm>
            <a:off x="472628" y="1066800"/>
            <a:ext cx="8198744" cy="5410200"/>
          </a:xfrm>
          <a:prstGeom prst="rect">
            <a:avLst/>
          </a:prstGeom>
          <a:noFill/>
          <a:ln>
            <a:noFill/>
          </a:ln>
        </p:spPr>
        <p:txBody>
          <a:bodyPr anchorCtr="0" anchor="t" bIns="45700" lIns="45700" spcFirstLastPara="1" rIns="45700" wrap="square" tIns="45700">
            <a:normAutofit/>
          </a:bodyPr>
          <a:lstStyle/>
          <a:p>
            <a:pPr indent="-308038" lvl="0" marL="308038" rtl="0" algn="l">
              <a:lnSpc>
                <a:spcPct val="90000"/>
              </a:lnSpc>
              <a:spcBef>
                <a:spcPts val="0"/>
              </a:spcBef>
              <a:spcAft>
                <a:spcPts val="0"/>
              </a:spcAft>
              <a:buClr>
                <a:srgbClr val="000000"/>
              </a:buClr>
              <a:buSzPts val="2156"/>
              <a:buFont typeface="Times New Roman"/>
              <a:buChar char="•"/>
            </a:pPr>
            <a:r>
              <a:rPr lang="en-US" sz="2156"/>
              <a:t>uterine tube </a:t>
            </a:r>
            <a:r>
              <a:rPr b="0" lang="en-US" sz="2156"/>
              <a:t>(oviduct) or (fallopian tube) - </a:t>
            </a:r>
            <a:r>
              <a:rPr b="0" lang="en-US"/>
              <a:t>convey fertilized and unfertilized oocytes to the uterine cavity by ciliary action and muscular contractions and to transport sperm in the opposite direction for fertilization to take place. </a:t>
            </a:r>
            <a:endParaRPr b="0"/>
          </a:p>
          <a:p>
            <a:pPr indent="-111633" lvl="0" marL="264033" rtl="0" algn="l">
              <a:lnSpc>
                <a:spcPct val="90000"/>
              </a:lnSpc>
              <a:spcBef>
                <a:spcPts val="300"/>
              </a:spcBef>
              <a:spcAft>
                <a:spcPts val="0"/>
              </a:spcAft>
              <a:buClr>
                <a:srgbClr val="000000"/>
              </a:buClr>
              <a:buSzPts val="2400"/>
              <a:buFont typeface="Times New Roman"/>
              <a:buNone/>
            </a:pPr>
            <a:r>
              <a:t/>
            </a:r>
            <a:endParaRPr b="0"/>
          </a:p>
          <a:p>
            <a:pPr indent="0" lvl="0" marL="0" rtl="0" algn="l">
              <a:lnSpc>
                <a:spcPct val="80000"/>
              </a:lnSpc>
              <a:spcBef>
                <a:spcPts val="300"/>
              </a:spcBef>
              <a:spcAft>
                <a:spcPts val="0"/>
              </a:spcAft>
              <a:buClr>
                <a:srgbClr val="000000"/>
              </a:buClr>
              <a:buSzPts val="1848"/>
              <a:buFont typeface="Times New Roman"/>
              <a:buNone/>
            </a:pPr>
            <a:r>
              <a:rPr b="1" lang="en-US" sz="1848">
                <a:solidFill>
                  <a:srgbClr val="000000"/>
                </a:solidFill>
                <a:latin typeface="Times New Roman"/>
                <a:ea typeface="Times New Roman"/>
                <a:cs typeface="Times New Roman"/>
                <a:sym typeface="Times New Roman"/>
              </a:rPr>
              <a:t> A</a:t>
            </a:r>
            <a:r>
              <a:rPr lang="en-US" sz="2156"/>
              <a:t>. General Features</a:t>
            </a:r>
            <a:r>
              <a:rPr b="1" lang="en-US" sz="1848">
                <a:solidFill>
                  <a:srgbClr val="000000"/>
                </a:solidFill>
                <a:latin typeface="Times New Roman"/>
                <a:ea typeface="Times New Roman"/>
                <a:cs typeface="Times New Roman"/>
                <a:sym typeface="Times New Roman"/>
              </a:rPr>
              <a:t> </a:t>
            </a:r>
            <a:br>
              <a:rPr lang="en-US">
                <a:solidFill>
                  <a:srgbClr val="0076A3"/>
                </a:solidFill>
              </a:rPr>
            </a:br>
            <a:endParaRPr/>
          </a:p>
          <a:p>
            <a:pPr indent="-352043" lvl="0" marL="440054" rtl="0" algn="l">
              <a:lnSpc>
                <a:spcPct val="100000"/>
              </a:lnSpc>
              <a:spcBef>
                <a:spcPts val="1000"/>
              </a:spcBef>
              <a:spcAft>
                <a:spcPts val="0"/>
              </a:spcAft>
              <a:buClr>
                <a:srgbClr val="000000"/>
              </a:buClr>
              <a:buSzPts val="1848"/>
              <a:buFont typeface="Times New Roman"/>
              <a:buChar char="●"/>
            </a:pPr>
            <a:r>
              <a:rPr b="1" lang="en-US" sz="1848">
                <a:solidFill>
                  <a:srgbClr val="000000"/>
                </a:solidFill>
                <a:latin typeface="Times New Roman"/>
                <a:ea typeface="Times New Roman"/>
                <a:cs typeface="Times New Roman"/>
                <a:sym typeface="Times New Roman"/>
              </a:rPr>
              <a:t>mesosalpinx, a region of the broad ligament  support the uterine tube</a:t>
            </a:r>
            <a:endParaRPr/>
          </a:p>
          <a:p>
            <a:pPr indent="-352043" lvl="0" marL="440054" rtl="0" algn="l">
              <a:lnSpc>
                <a:spcPct val="100000"/>
              </a:lnSpc>
              <a:spcBef>
                <a:spcPts val="1000"/>
              </a:spcBef>
              <a:spcAft>
                <a:spcPts val="0"/>
              </a:spcAft>
              <a:buClr>
                <a:srgbClr val="000000"/>
              </a:buClr>
              <a:buSzPts val="1848"/>
              <a:buFont typeface="Times New Roman"/>
              <a:buChar char="●"/>
            </a:pPr>
            <a:r>
              <a:rPr b="1" lang="en-US" sz="1848">
                <a:solidFill>
                  <a:srgbClr val="000000"/>
                </a:solidFill>
                <a:latin typeface="Times New Roman"/>
                <a:ea typeface="Times New Roman"/>
                <a:cs typeface="Times New Roman"/>
                <a:sym typeface="Times New Roman"/>
              </a:rPr>
              <a:t> The infundibulum is funnel-shaped, is fimbriated, and opens into the peritoneal cavity. </a:t>
            </a:r>
            <a:endParaRPr/>
          </a:p>
          <a:p>
            <a:pPr indent="-352043" lvl="0" marL="440054" rtl="0" algn="l">
              <a:lnSpc>
                <a:spcPct val="100000"/>
              </a:lnSpc>
              <a:spcBef>
                <a:spcPts val="1000"/>
              </a:spcBef>
              <a:spcAft>
                <a:spcPts val="0"/>
              </a:spcAft>
              <a:buClr>
                <a:srgbClr val="000000"/>
              </a:buClr>
              <a:buSzPts val="1848"/>
              <a:buFont typeface="Times New Roman"/>
              <a:buChar char="●"/>
            </a:pPr>
            <a:r>
              <a:rPr b="1" lang="en-US" sz="1848">
                <a:solidFill>
                  <a:srgbClr val="000000"/>
                </a:solidFill>
                <a:latin typeface="Times New Roman"/>
                <a:ea typeface="Times New Roman"/>
                <a:cs typeface="Times New Roman"/>
                <a:sym typeface="Times New Roman"/>
              </a:rPr>
              <a:t>The ampulla is the longest and widest part of the uterine tube. It is the site of fertilization. </a:t>
            </a:r>
            <a:endParaRPr/>
          </a:p>
          <a:p>
            <a:pPr indent="-352043" lvl="0" marL="440054" rtl="0" algn="l">
              <a:lnSpc>
                <a:spcPct val="100000"/>
              </a:lnSpc>
              <a:spcBef>
                <a:spcPts val="1000"/>
              </a:spcBef>
              <a:spcAft>
                <a:spcPts val="0"/>
              </a:spcAft>
              <a:buClr>
                <a:srgbClr val="000000"/>
              </a:buClr>
              <a:buSzPts val="1848"/>
              <a:buFont typeface="Times New Roman"/>
              <a:buChar char="●"/>
            </a:pPr>
            <a:r>
              <a:rPr b="1" lang="en-US" sz="1848">
                <a:solidFill>
                  <a:srgbClr val="000000"/>
                </a:solidFill>
                <a:latin typeface="Times New Roman"/>
                <a:ea typeface="Times New Roman"/>
                <a:cs typeface="Times New Roman"/>
                <a:sym typeface="Times New Roman"/>
              </a:rPr>
              <a:t>Isthmus is </a:t>
            </a:r>
            <a:r>
              <a:rPr b="0" lang="en-US">
                <a:latin typeface="Arial"/>
                <a:ea typeface="Arial"/>
                <a:cs typeface="Arial"/>
                <a:sym typeface="Arial"/>
              </a:rPr>
              <a:t>narrower end toward uterus</a:t>
            </a:r>
            <a:endParaRPr/>
          </a:p>
          <a:p>
            <a:pPr indent="-352043" lvl="0" marL="440054" rtl="0" algn="l">
              <a:lnSpc>
                <a:spcPct val="100000"/>
              </a:lnSpc>
              <a:spcBef>
                <a:spcPts val="1000"/>
              </a:spcBef>
              <a:spcAft>
                <a:spcPts val="0"/>
              </a:spcAft>
              <a:buClr>
                <a:srgbClr val="000000"/>
              </a:buClr>
              <a:buSzPts val="1848"/>
              <a:buFont typeface="Times New Roman"/>
              <a:buChar char="●"/>
            </a:pPr>
            <a:r>
              <a:rPr b="1" lang="en-US" sz="1848">
                <a:solidFill>
                  <a:srgbClr val="000000"/>
                </a:solidFill>
                <a:latin typeface="Times New Roman"/>
                <a:ea typeface="Times New Roman"/>
                <a:cs typeface="Times New Roman"/>
                <a:sym typeface="Times New Roman"/>
              </a:rPr>
              <a:t>The intramural division opens into the uterine cavity. </a:t>
            </a:r>
            <a:br>
              <a:rPr b="1" lang="en-US" sz="1848">
                <a:solidFill>
                  <a:srgbClr val="000000"/>
                </a:solidFill>
                <a:latin typeface="Times New Roman"/>
                <a:ea typeface="Times New Roman"/>
                <a:cs typeface="Times New Roman"/>
                <a:sym typeface="Times New Roman"/>
              </a:rPr>
            </a:br>
            <a:endParaRPr/>
          </a:p>
          <a:p>
            <a:pPr indent="0" lvl="0" marL="0" rtl="0" algn="l">
              <a:lnSpc>
                <a:spcPct val="100000"/>
              </a:lnSpc>
              <a:spcBef>
                <a:spcPts val="900"/>
              </a:spcBef>
              <a:spcAft>
                <a:spcPts val="0"/>
              </a:spcAft>
              <a:buClr>
                <a:srgbClr val="000000"/>
              </a:buClr>
              <a:buSzPts val="1848"/>
              <a:buFont typeface="Times New Roman"/>
              <a:buNone/>
            </a:pPr>
            <a:r>
              <a:t/>
            </a:r>
            <a:endParaRPr b="1" sz="1848">
              <a:solidFill>
                <a:srgbClr val="000000"/>
              </a:solidFill>
              <a:latin typeface="Times New Roman"/>
              <a:ea typeface="Times New Roman"/>
              <a:cs typeface="Times New Roman"/>
              <a:sym typeface="Times New Roman"/>
            </a:endParaRPr>
          </a:p>
        </p:txBody>
      </p:sp>
      <p:grpSp>
        <p:nvGrpSpPr>
          <p:cNvPr id="199" name="Google Shape;199;p10"/>
          <p:cNvGrpSpPr/>
          <p:nvPr/>
        </p:nvGrpSpPr>
        <p:grpSpPr>
          <a:xfrm>
            <a:off x="-74261" y="6205461"/>
            <a:ext cx="12248974" cy="755704"/>
            <a:chOff x="-2" y="-1"/>
            <a:chExt cx="12248973" cy="755703"/>
          </a:xfrm>
        </p:grpSpPr>
        <p:sp>
          <p:nvSpPr>
            <p:cNvPr id="200" name="Google Shape;200;p10"/>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201" name="Google Shape;201;p10"/>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202" name="Google Shape;202;p10"/>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203" name="Google Shape;203;p10"/>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txBox="1"/>
          <p:nvPr>
            <p:ph idx="4294967295" type="sldNum"/>
          </p:nvPr>
        </p:nvSpPr>
        <p:spPr>
          <a:xfrm>
            <a:off x="8940975" y="6324600"/>
            <a:ext cx="367811"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209" name="Google Shape;209;p11"/>
          <p:cNvSpPr txBox="1"/>
          <p:nvPr>
            <p:ph idx="4294967295" type="title"/>
          </p:nvPr>
        </p:nvSpPr>
        <p:spPr>
          <a:xfrm>
            <a:off x="-1866902" y="12698"/>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600"/>
              <a:buFont typeface="Arial"/>
              <a:buNone/>
            </a:pPr>
            <a:r>
              <a:rPr b="1" lang="en-US"/>
              <a:t>The Uterine Tubes</a:t>
            </a:r>
            <a:endParaRPr/>
          </a:p>
        </p:txBody>
      </p:sp>
      <p:sp>
        <p:nvSpPr>
          <p:cNvPr id="210" name="Google Shape;210;p11"/>
          <p:cNvSpPr txBox="1"/>
          <p:nvPr>
            <p:ph idx="4294967295" type="body"/>
          </p:nvPr>
        </p:nvSpPr>
        <p:spPr>
          <a:xfrm>
            <a:off x="472628" y="1066800"/>
            <a:ext cx="8198744" cy="54102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0000"/>
              </a:buClr>
              <a:buSzPts val="2400"/>
              <a:buFont typeface="Times New Roman"/>
              <a:buNone/>
            </a:pPr>
            <a:r>
              <a:rPr b="1" lang="en-US">
                <a:solidFill>
                  <a:srgbClr val="000000"/>
                </a:solidFill>
                <a:latin typeface="Times New Roman"/>
                <a:ea typeface="Times New Roman"/>
                <a:cs typeface="Times New Roman"/>
                <a:sym typeface="Times New Roman"/>
              </a:rPr>
              <a:t>B.   </a:t>
            </a:r>
            <a:r>
              <a:rPr lang="en-US" sz="2800"/>
              <a:t>  Arterial Supply</a:t>
            </a:r>
            <a:endParaRPr/>
          </a:p>
          <a:p>
            <a:pPr indent="0" lvl="0" marL="0" rtl="0" algn="just">
              <a:lnSpc>
                <a:spcPct val="90000"/>
              </a:lnSpc>
              <a:spcBef>
                <a:spcPts val="400"/>
              </a:spcBef>
              <a:spcAft>
                <a:spcPts val="0"/>
              </a:spcAft>
              <a:buClr>
                <a:srgbClr val="000000"/>
              </a:buClr>
              <a:buSzPts val="2400"/>
              <a:buFont typeface="Times New Roman"/>
              <a:buNone/>
            </a:pPr>
            <a:r>
              <a:rPr lang="en-US">
                <a:solidFill>
                  <a:srgbClr val="000000"/>
                </a:solidFill>
                <a:latin typeface="Times New Roman"/>
                <a:ea typeface="Times New Roman"/>
                <a:cs typeface="Times New Roman"/>
                <a:sym typeface="Times New Roman"/>
              </a:rPr>
              <a:t>The arterial supply of the uterine tubes is from the ovarian arteries, which arise from the abdominal aorta, and the ascending branches of the uterine arteries, which arise from the internal iliac artery. </a:t>
            </a:r>
            <a:endParaRPr/>
          </a:p>
          <a:p>
            <a:pPr indent="-190500" lvl="0" marL="342900" rtl="0" algn="just">
              <a:lnSpc>
                <a:spcPct val="90000"/>
              </a:lnSpc>
              <a:spcBef>
                <a:spcPts val="400"/>
              </a:spcBef>
              <a:spcAft>
                <a:spcPts val="0"/>
              </a:spcAft>
              <a:buClr>
                <a:srgbClr val="000000"/>
              </a:buClr>
              <a:buSzPts val="2400"/>
              <a:buFont typeface="Times New Roman"/>
              <a:buNone/>
            </a:pPr>
            <a:r>
              <a:t/>
            </a:r>
            <a:endParaRPr>
              <a:solidFill>
                <a:srgbClr val="000000"/>
              </a:solidFill>
              <a:latin typeface="Times New Roman"/>
              <a:ea typeface="Times New Roman"/>
              <a:cs typeface="Times New Roman"/>
              <a:sym typeface="Times New Roman"/>
            </a:endParaRPr>
          </a:p>
          <a:p>
            <a:pPr indent="0" lvl="0" marL="0" rtl="0" algn="l">
              <a:lnSpc>
                <a:spcPct val="100000"/>
              </a:lnSpc>
              <a:spcBef>
                <a:spcPts val="1200"/>
              </a:spcBef>
              <a:spcAft>
                <a:spcPts val="0"/>
              </a:spcAft>
              <a:buClr>
                <a:srgbClr val="000000"/>
              </a:buClr>
              <a:buSzPts val="2400"/>
              <a:buFont typeface="Times"/>
              <a:buNone/>
            </a:pPr>
            <a:r>
              <a:rPr b="1" lang="en-US"/>
              <a:t>C. Venous Drainage. </a:t>
            </a:r>
            <a:endParaRPr b="1"/>
          </a:p>
          <a:p>
            <a:pPr indent="0" lvl="0" marL="0" rtl="0" algn="l">
              <a:lnSpc>
                <a:spcPct val="100000"/>
              </a:lnSpc>
              <a:spcBef>
                <a:spcPts val="1200"/>
              </a:spcBef>
              <a:spcAft>
                <a:spcPts val="0"/>
              </a:spcAft>
              <a:buClr>
                <a:srgbClr val="000000"/>
              </a:buClr>
              <a:buSzPts val="2400"/>
              <a:buFont typeface="Times"/>
              <a:buNone/>
            </a:pPr>
            <a:r>
              <a:rPr lang="en-US">
                <a:solidFill>
                  <a:srgbClr val="000000"/>
                </a:solidFill>
                <a:latin typeface="Times"/>
                <a:ea typeface="Times"/>
                <a:cs typeface="Times"/>
                <a:sym typeface="Times"/>
              </a:rPr>
              <a:t>The venous drainage of the uterine tubes is to the </a:t>
            </a:r>
            <a:r>
              <a:rPr b="1" lang="en-US"/>
              <a:t>right ovarian vein </a:t>
            </a:r>
            <a:r>
              <a:rPr lang="en-US">
                <a:solidFill>
                  <a:srgbClr val="000000"/>
                </a:solidFill>
                <a:latin typeface="Times"/>
                <a:ea typeface="Times"/>
                <a:cs typeface="Times"/>
                <a:sym typeface="Times"/>
              </a:rPr>
              <a:t>(empty into IVC), the </a:t>
            </a:r>
            <a:r>
              <a:rPr b="1" lang="en-US"/>
              <a:t>left ovarian vein </a:t>
            </a:r>
            <a:r>
              <a:rPr lang="en-US">
                <a:solidFill>
                  <a:srgbClr val="000000"/>
                </a:solidFill>
                <a:latin typeface="Times"/>
                <a:ea typeface="Times"/>
                <a:cs typeface="Times"/>
                <a:sym typeface="Times"/>
              </a:rPr>
              <a:t>(empty into the left renal vein), and the </a:t>
            </a:r>
            <a:r>
              <a:rPr b="1" lang="en-US"/>
              <a:t>uterine veins</a:t>
            </a:r>
            <a:r>
              <a:rPr lang="en-US">
                <a:solidFill>
                  <a:srgbClr val="000000"/>
                </a:solidFill>
                <a:latin typeface="Times"/>
                <a:ea typeface="Times"/>
                <a:cs typeface="Times"/>
                <a:sym typeface="Times"/>
              </a:rPr>
              <a:t>. </a:t>
            </a:r>
            <a:endParaRPr/>
          </a:p>
          <a:p>
            <a:pPr indent="-304798" lvl="0" marL="571499" rtl="0" algn="l">
              <a:lnSpc>
                <a:spcPct val="100000"/>
              </a:lnSpc>
              <a:spcBef>
                <a:spcPts val="1300"/>
              </a:spcBef>
              <a:spcAft>
                <a:spcPts val="0"/>
              </a:spcAft>
              <a:buClr>
                <a:srgbClr val="000000"/>
              </a:buClr>
              <a:buSzPts val="2400"/>
              <a:buFont typeface="Times New Roman"/>
              <a:buNone/>
            </a:pPr>
            <a:r>
              <a:t/>
            </a:r>
            <a:endParaRPr>
              <a:solidFill>
                <a:srgbClr val="000000"/>
              </a:solidFill>
              <a:latin typeface="Times"/>
              <a:ea typeface="Times"/>
              <a:cs typeface="Times"/>
              <a:sym typeface="Times"/>
            </a:endParaRPr>
          </a:p>
          <a:p>
            <a:pPr indent="0" lvl="0" marL="0" rtl="0" algn="l">
              <a:lnSpc>
                <a:spcPct val="100000"/>
              </a:lnSpc>
              <a:spcBef>
                <a:spcPts val="1200"/>
              </a:spcBef>
              <a:spcAft>
                <a:spcPts val="0"/>
              </a:spcAft>
              <a:buClr>
                <a:srgbClr val="000000"/>
              </a:buClr>
              <a:buSzPts val="2400"/>
              <a:buFont typeface="Times New Roman"/>
              <a:buNone/>
            </a:pPr>
            <a:r>
              <a:t/>
            </a:r>
            <a:endParaRPr>
              <a:solidFill>
                <a:srgbClr val="000000"/>
              </a:solidFill>
              <a:latin typeface="Times"/>
              <a:ea typeface="Times"/>
              <a:cs typeface="Times"/>
              <a:sym typeface="Times"/>
            </a:endParaRPr>
          </a:p>
        </p:txBody>
      </p:sp>
      <p:grpSp>
        <p:nvGrpSpPr>
          <p:cNvPr id="211" name="Google Shape;211;p11"/>
          <p:cNvGrpSpPr/>
          <p:nvPr/>
        </p:nvGrpSpPr>
        <p:grpSpPr>
          <a:xfrm>
            <a:off x="-74261" y="6205461"/>
            <a:ext cx="12248974" cy="755704"/>
            <a:chOff x="-2" y="-1"/>
            <a:chExt cx="12248973" cy="755703"/>
          </a:xfrm>
        </p:grpSpPr>
        <p:sp>
          <p:nvSpPr>
            <p:cNvPr id="212" name="Google Shape;212;p11"/>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213" name="Google Shape;213;p11"/>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214" name="Google Shape;214;p11"/>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215" name="Google Shape;215;p11"/>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2"/>
          <p:cNvSpPr txBox="1"/>
          <p:nvPr>
            <p:ph idx="4294967295" type="sldNum"/>
          </p:nvPr>
        </p:nvSpPr>
        <p:spPr>
          <a:xfrm>
            <a:off x="8940975" y="6324600"/>
            <a:ext cx="386663"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221" name="Google Shape;221;p12"/>
          <p:cNvSpPr txBox="1"/>
          <p:nvPr>
            <p:ph idx="4294967295" type="title"/>
          </p:nvPr>
        </p:nvSpPr>
        <p:spPr>
          <a:xfrm>
            <a:off x="469898" y="25398"/>
            <a:ext cx="9144004" cy="1143004"/>
          </a:xfrm>
          <a:prstGeom prst="rect">
            <a:avLst/>
          </a:prstGeom>
          <a:noFill/>
          <a:ln>
            <a:noFill/>
          </a:ln>
        </p:spPr>
        <p:txBody>
          <a:bodyPr anchorCtr="0" anchor="ctr" bIns="45700" lIns="45700" spcFirstLastPara="1" rIns="45700" wrap="square" tIns="45700">
            <a:normAutofit/>
          </a:bodyPr>
          <a:lstStyle/>
          <a:p>
            <a:pPr indent="0" lvl="1" marL="0" rtl="0" algn="l">
              <a:lnSpc>
                <a:spcPct val="100000"/>
              </a:lnSpc>
              <a:spcBef>
                <a:spcPts val="0"/>
              </a:spcBef>
              <a:spcAft>
                <a:spcPts val="0"/>
              </a:spcAft>
              <a:buClr>
                <a:srgbClr val="000000"/>
              </a:buClr>
              <a:buSzPts val="3600"/>
              <a:buFont typeface="Arial"/>
              <a:buNone/>
            </a:pPr>
            <a:r>
              <a:rPr b="1" lang="en-US"/>
              <a:t>The Uterus </a:t>
            </a:r>
            <a:endParaRPr b="0" sz="1200"/>
          </a:p>
        </p:txBody>
      </p:sp>
      <p:sp>
        <p:nvSpPr>
          <p:cNvPr id="222" name="Google Shape;222;p12"/>
          <p:cNvSpPr txBox="1"/>
          <p:nvPr>
            <p:ph idx="4294967295" type="body"/>
          </p:nvPr>
        </p:nvSpPr>
        <p:spPr>
          <a:xfrm>
            <a:off x="104328" y="723900"/>
            <a:ext cx="8659665" cy="5410200"/>
          </a:xfrm>
          <a:prstGeom prst="rect">
            <a:avLst/>
          </a:prstGeom>
          <a:noFill/>
          <a:ln>
            <a:noFill/>
          </a:ln>
        </p:spPr>
        <p:txBody>
          <a:bodyPr anchorCtr="0" anchor="t" bIns="45700" lIns="45700" spcFirstLastPara="1" rIns="45700" wrap="square" tIns="45700">
            <a:normAutofit/>
          </a:bodyPr>
          <a:lstStyle/>
          <a:p>
            <a:pPr indent="-514350" lvl="0" marL="628650" rtl="0" algn="l">
              <a:lnSpc>
                <a:spcPct val="90000"/>
              </a:lnSpc>
              <a:spcBef>
                <a:spcPts val="0"/>
              </a:spcBef>
              <a:spcAft>
                <a:spcPts val="0"/>
              </a:spcAft>
              <a:buClr>
                <a:srgbClr val="000000"/>
              </a:buClr>
              <a:buSzPts val="2700"/>
              <a:buFont typeface="Times New Roman"/>
              <a:buChar char="●"/>
            </a:pPr>
            <a:r>
              <a:rPr lang="en-US" sz="2700">
                <a:solidFill>
                  <a:srgbClr val="000000"/>
                </a:solidFill>
                <a:latin typeface="Times New Roman"/>
                <a:ea typeface="Times New Roman"/>
                <a:cs typeface="Times New Roman"/>
                <a:sym typeface="Times New Roman"/>
              </a:rPr>
              <a:t>Pear-shaped ,thick muscular chamber that opens into the roof of the vagina, harbors fetus, provides a source of nutrition, and expels the fetus</a:t>
            </a:r>
            <a:endParaRPr/>
          </a:p>
          <a:p>
            <a:pPr indent="0" lvl="0" marL="0" rtl="0" algn="l">
              <a:lnSpc>
                <a:spcPct val="90000"/>
              </a:lnSpc>
              <a:spcBef>
                <a:spcPts val="400"/>
              </a:spcBef>
              <a:spcAft>
                <a:spcPts val="0"/>
              </a:spcAft>
              <a:buClr>
                <a:srgbClr val="000000"/>
              </a:buClr>
              <a:buSzPts val="2700"/>
              <a:buFont typeface="Times New Roman"/>
              <a:buNone/>
            </a:pPr>
            <a:r>
              <a:t/>
            </a:r>
            <a:endParaRPr sz="2700">
              <a:solidFill>
                <a:srgbClr val="000000"/>
              </a:solidFill>
              <a:latin typeface="Times New Roman"/>
              <a:ea typeface="Times New Roman"/>
              <a:cs typeface="Times New Roman"/>
              <a:sym typeface="Times New Roman"/>
            </a:endParaRPr>
          </a:p>
          <a:p>
            <a:pPr indent="0" lvl="0" marL="0" rtl="0" algn="l">
              <a:lnSpc>
                <a:spcPct val="90000"/>
              </a:lnSpc>
              <a:spcBef>
                <a:spcPts val="400"/>
              </a:spcBef>
              <a:spcAft>
                <a:spcPts val="0"/>
              </a:spcAft>
              <a:buClr>
                <a:srgbClr val="000000"/>
              </a:buClr>
              <a:buSzPts val="2700"/>
              <a:buFont typeface="Times New Roman"/>
              <a:buNone/>
            </a:pPr>
            <a:r>
              <a:rPr b="1" lang="en-US" sz="2700">
                <a:solidFill>
                  <a:srgbClr val="000000"/>
                </a:solidFill>
                <a:latin typeface="Times New Roman"/>
                <a:ea typeface="Times New Roman"/>
                <a:cs typeface="Times New Roman"/>
                <a:sym typeface="Times New Roman"/>
              </a:rPr>
              <a:t>A</a:t>
            </a:r>
            <a:r>
              <a:rPr lang="en-US" sz="2800"/>
              <a:t>. General Features </a:t>
            </a:r>
            <a:endParaRPr sz="2800"/>
          </a:p>
          <a:p>
            <a:pPr indent="0" lvl="0" marL="0" rtl="0" algn="l">
              <a:lnSpc>
                <a:spcPct val="90000"/>
              </a:lnSpc>
              <a:spcBef>
                <a:spcPts val="400"/>
              </a:spcBef>
              <a:spcAft>
                <a:spcPts val="0"/>
              </a:spcAft>
              <a:buClr>
                <a:srgbClr val="000000"/>
              </a:buClr>
              <a:buSzPts val="2700"/>
              <a:buFont typeface="Times New Roman"/>
              <a:buNone/>
            </a:pPr>
            <a:r>
              <a:rPr b="1" lang="en-US"/>
              <a:t>fundus</a:t>
            </a:r>
            <a:r>
              <a:rPr lang="en-US" sz="2700">
                <a:solidFill>
                  <a:srgbClr val="000000"/>
                </a:solidFill>
                <a:latin typeface="Times New Roman"/>
                <a:ea typeface="Times New Roman"/>
                <a:cs typeface="Times New Roman"/>
                <a:sym typeface="Times New Roman"/>
              </a:rPr>
              <a:t> is located superior to the cornua and contributes largely to the upper segment of the uterus during pregnancy. (vertebral level T9). </a:t>
            </a:r>
            <a:endParaRPr/>
          </a:p>
          <a:p>
            <a:pPr indent="0" lvl="0" marL="0" rtl="0" algn="l">
              <a:lnSpc>
                <a:spcPct val="90000"/>
              </a:lnSpc>
              <a:spcBef>
                <a:spcPts val="400"/>
              </a:spcBef>
              <a:spcAft>
                <a:spcPts val="0"/>
              </a:spcAft>
              <a:buClr>
                <a:srgbClr val="000000"/>
              </a:buClr>
              <a:buSzPts val="2700"/>
              <a:buFont typeface="Times New Roman"/>
              <a:buNone/>
            </a:pPr>
            <a:r>
              <a:rPr b="1" lang="en-US"/>
              <a:t>The cornu i</a:t>
            </a:r>
            <a:r>
              <a:rPr lang="en-US" sz="2700">
                <a:solidFill>
                  <a:srgbClr val="000000"/>
                </a:solidFill>
                <a:latin typeface="Times New Roman"/>
                <a:ea typeface="Times New Roman"/>
                <a:cs typeface="Times New Roman"/>
                <a:sym typeface="Times New Roman"/>
              </a:rPr>
              <a:t>s located near the entry of the uterine tubes. </a:t>
            </a:r>
            <a:endParaRPr/>
          </a:p>
          <a:p>
            <a:pPr indent="0" lvl="0" marL="0" rtl="0" algn="l">
              <a:lnSpc>
                <a:spcPct val="90000"/>
              </a:lnSpc>
              <a:spcBef>
                <a:spcPts val="400"/>
              </a:spcBef>
              <a:spcAft>
                <a:spcPts val="0"/>
              </a:spcAft>
              <a:buClr>
                <a:srgbClr val="000000"/>
              </a:buClr>
              <a:buSzPts val="2700"/>
              <a:buFont typeface="Times New Roman"/>
              <a:buNone/>
            </a:pPr>
            <a:r>
              <a:rPr b="1" lang="en-US"/>
              <a:t>The body </a:t>
            </a:r>
            <a:r>
              <a:rPr lang="en-US" sz="2700">
                <a:solidFill>
                  <a:srgbClr val="000000"/>
                </a:solidFill>
                <a:latin typeface="Times New Roman"/>
                <a:ea typeface="Times New Roman"/>
                <a:cs typeface="Times New Roman"/>
                <a:sym typeface="Times New Roman"/>
              </a:rPr>
              <a:t>is located between the cornu and cervix. The isthmus is part of the body and is the dividing line between the body of the uterus and the cervix.</a:t>
            </a:r>
            <a:endParaRPr/>
          </a:p>
          <a:p>
            <a:pPr indent="0" lvl="0" marL="0" rtl="0" algn="l">
              <a:lnSpc>
                <a:spcPct val="90000"/>
              </a:lnSpc>
              <a:spcBef>
                <a:spcPts val="400"/>
              </a:spcBef>
              <a:spcAft>
                <a:spcPts val="0"/>
              </a:spcAft>
              <a:buClr>
                <a:srgbClr val="000000"/>
              </a:buClr>
              <a:buSzPts val="2700"/>
              <a:buFont typeface="Times New Roman"/>
              <a:buNone/>
            </a:pPr>
            <a:r>
              <a:rPr b="1" lang="en-US"/>
              <a:t>cervix</a:t>
            </a:r>
            <a:r>
              <a:rPr lang="en-US" sz="2700">
                <a:solidFill>
                  <a:srgbClr val="000000"/>
                </a:solidFill>
                <a:latin typeface="Times New Roman"/>
                <a:ea typeface="Times New Roman"/>
                <a:cs typeface="Times New Roman"/>
                <a:sym typeface="Times New Roman"/>
              </a:rPr>
              <a:t> is located inferior to the body</a:t>
            </a:r>
            <a:endParaRPr/>
          </a:p>
        </p:txBody>
      </p:sp>
      <p:grpSp>
        <p:nvGrpSpPr>
          <p:cNvPr id="223" name="Google Shape;223;p12"/>
          <p:cNvGrpSpPr/>
          <p:nvPr/>
        </p:nvGrpSpPr>
        <p:grpSpPr>
          <a:xfrm>
            <a:off x="-74261" y="6205461"/>
            <a:ext cx="12248974" cy="755704"/>
            <a:chOff x="-2" y="-1"/>
            <a:chExt cx="12248973" cy="755703"/>
          </a:xfrm>
        </p:grpSpPr>
        <p:sp>
          <p:nvSpPr>
            <p:cNvPr id="224" name="Google Shape;224;p12"/>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225" name="Google Shape;225;p12"/>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226" name="Google Shape;226;p12"/>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227" name="Google Shape;227;p12"/>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3"/>
          <p:cNvSpPr txBox="1"/>
          <p:nvPr>
            <p:ph idx="4294967295" type="sldNum"/>
          </p:nvPr>
        </p:nvSpPr>
        <p:spPr>
          <a:xfrm>
            <a:off x="8940975" y="6324600"/>
            <a:ext cx="386663"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233" name="Google Shape;233;p13"/>
          <p:cNvSpPr txBox="1"/>
          <p:nvPr>
            <p:ph idx="4294967295" type="title"/>
          </p:nvPr>
        </p:nvSpPr>
        <p:spPr>
          <a:xfrm>
            <a:off x="469898" y="25398"/>
            <a:ext cx="9144004" cy="1143004"/>
          </a:xfrm>
          <a:prstGeom prst="rect">
            <a:avLst/>
          </a:prstGeom>
          <a:noFill/>
          <a:ln>
            <a:noFill/>
          </a:ln>
        </p:spPr>
        <p:txBody>
          <a:bodyPr anchorCtr="0" anchor="ctr" bIns="45700" lIns="45700" spcFirstLastPara="1" rIns="45700" wrap="square" tIns="45700">
            <a:normAutofit/>
          </a:bodyPr>
          <a:lstStyle/>
          <a:p>
            <a:pPr indent="0" lvl="1" marL="0" rtl="0" algn="l">
              <a:lnSpc>
                <a:spcPct val="100000"/>
              </a:lnSpc>
              <a:spcBef>
                <a:spcPts val="0"/>
              </a:spcBef>
              <a:spcAft>
                <a:spcPts val="0"/>
              </a:spcAft>
              <a:buClr>
                <a:srgbClr val="000000"/>
              </a:buClr>
              <a:buSzPts val="3600"/>
              <a:buFont typeface="Arial"/>
              <a:buNone/>
            </a:pPr>
            <a:r>
              <a:rPr b="1" lang="en-US"/>
              <a:t>The Uterus </a:t>
            </a:r>
            <a:endParaRPr b="0" sz="1200"/>
          </a:p>
        </p:txBody>
      </p:sp>
      <p:sp>
        <p:nvSpPr>
          <p:cNvPr id="234" name="Google Shape;234;p13"/>
          <p:cNvSpPr txBox="1"/>
          <p:nvPr>
            <p:ph idx="4294967295" type="body"/>
          </p:nvPr>
        </p:nvSpPr>
        <p:spPr>
          <a:xfrm>
            <a:off x="104328" y="723900"/>
            <a:ext cx="8659665" cy="54102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0000"/>
              </a:buClr>
              <a:buSzPts val="2700"/>
              <a:buFont typeface="Times New Roman"/>
              <a:buNone/>
            </a:pPr>
            <a:r>
              <a:t/>
            </a:r>
            <a:endParaRPr b="1" sz="2700">
              <a:solidFill>
                <a:srgbClr val="000000"/>
              </a:solidFill>
              <a:latin typeface="Times New Roman"/>
              <a:ea typeface="Times New Roman"/>
              <a:cs typeface="Times New Roman"/>
              <a:sym typeface="Times New Roman"/>
            </a:endParaRPr>
          </a:p>
          <a:p>
            <a:pPr indent="0" lvl="0" marL="0" rtl="0" algn="l">
              <a:lnSpc>
                <a:spcPct val="90000"/>
              </a:lnSpc>
              <a:spcBef>
                <a:spcPts val="400"/>
              </a:spcBef>
              <a:spcAft>
                <a:spcPts val="0"/>
              </a:spcAft>
              <a:buClr>
                <a:srgbClr val="000000"/>
              </a:buClr>
              <a:buSzPts val="2700"/>
              <a:buFont typeface="Times New Roman"/>
              <a:buNone/>
            </a:pPr>
            <a:r>
              <a:rPr b="1" lang="en-US" sz="2700">
                <a:solidFill>
                  <a:srgbClr val="000000"/>
                </a:solidFill>
                <a:latin typeface="Times New Roman"/>
                <a:ea typeface="Times New Roman"/>
                <a:cs typeface="Times New Roman"/>
                <a:sym typeface="Times New Roman"/>
              </a:rPr>
              <a:t>A</a:t>
            </a:r>
            <a:r>
              <a:rPr lang="en-US" sz="2800"/>
              <a:t>. General Features </a:t>
            </a:r>
            <a:endParaRPr sz="2800"/>
          </a:p>
          <a:p>
            <a:pPr indent="0" lvl="0" marL="0" rtl="0" algn="l">
              <a:lnSpc>
                <a:spcPct val="90000"/>
              </a:lnSpc>
              <a:spcBef>
                <a:spcPts val="400"/>
              </a:spcBef>
              <a:spcAft>
                <a:spcPts val="0"/>
              </a:spcAft>
              <a:buClr>
                <a:srgbClr val="000000"/>
              </a:buClr>
              <a:buSzPts val="2800"/>
              <a:buFont typeface="Times New Roman"/>
              <a:buNone/>
            </a:pPr>
            <a:r>
              <a:t/>
            </a:r>
            <a:endParaRPr sz="2800"/>
          </a:p>
          <a:p>
            <a:pPr indent="-457200" lvl="0" marL="571500" rtl="0" algn="l">
              <a:lnSpc>
                <a:spcPct val="90000"/>
              </a:lnSpc>
              <a:spcBef>
                <a:spcPts val="400"/>
              </a:spcBef>
              <a:spcAft>
                <a:spcPts val="0"/>
              </a:spcAft>
              <a:buClr>
                <a:srgbClr val="000000"/>
              </a:buClr>
              <a:buSzPts val="2400"/>
              <a:buFont typeface="Times New Roman"/>
              <a:buChar char="●"/>
            </a:pPr>
            <a:r>
              <a:rPr b="1" lang="en-US"/>
              <a:t>lumen</a:t>
            </a:r>
            <a:r>
              <a:rPr lang="en-US">
                <a:solidFill>
                  <a:srgbClr val="000000"/>
                </a:solidFill>
                <a:latin typeface="Times New Roman"/>
                <a:ea typeface="Times New Roman"/>
                <a:cs typeface="Times New Roman"/>
                <a:sym typeface="Times New Roman"/>
              </a:rPr>
              <a:t> is  a </a:t>
            </a:r>
            <a:r>
              <a:rPr b="1" lang="en-US"/>
              <a:t>potential space </a:t>
            </a:r>
            <a:r>
              <a:rPr lang="en-US">
                <a:solidFill>
                  <a:srgbClr val="000000"/>
                </a:solidFill>
                <a:latin typeface="Times New Roman"/>
                <a:ea typeface="Times New Roman"/>
                <a:cs typeface="Times New Roman"/>
                <a:sym typeface="Times New Roman"/>
              </a:rPr>
              <a:t>in the non-pregnant uterus</a:t>
            </a:r>
            <a:endParaRPr/>
          </a:p>
          <a:p>
            <a:pPr indent="-457200" lvl="0" marL="571500" rtl="0" algn="l">
              <a:lnSpc>
                <a:spcPct val="90000"/>
              </a:lnSpc>
              <a:spcBef>
                <a:spcPts val="400"/>
              </a:spcBef>
              <a:spcAft>
                <a:spcPts val="0"/>
              </a:spcAft>
              <a:buClr>
                <a:srgbClr val="000000"/>
              </a:buClr>
              <a:buSzPts val="2400"/>
              <a:buFont typeface="Times New Roman"/>
              <a:buChar char="●"/>
            </a:pPr>
            <a:r>
              <a:rPr b="1" lang="en-US"/>
              <a:t>cervical canal </a:t>
            </a:r>
            <a:r>
              <a:rPr lang="en-US">
                <a:solidFill>
                  <a:srgbClr val="000000"/>
                </a:solidFill>
                <a:latin typeface="Times New Roman"/>
                <a:ea typeface="Times New Roman"/>
                <a:cs typeface="Times New Roman"/>
                <a:sym typeface="Times New Roman"/>
              </a:rPr>
              <a:t>connects the lumen to vagina</a:t>
            </a:r>
            <a:endParaRPr/>
          </a:p>
          <a:p>
            <a:pPr indent="-453568" lvl="1" marL="1050470" rtl="0" algn="l">
              <a:lnSpc>
                <a:spcPct val="100000"/>
              </a:lnSpc>
              <a:spcBef>
                <a:spcPts val="0"/>
              </a:spcBef>
              <a:spcAft>
                <a:spcPts val="0"/>
              </a:spcAft>
              <a:buClr>
                <a:srgbClr val="000000"/>
              </a:buClr>
              <a:buSzPts val="2000"/>
              <a:buFont typeface="Times New Roman"/>
              <a:buChar char="●"/>
            </a:pPr>
            <a:r>
              <a:rPr b="1" lang="en-US" sz="2000">
                <a:solidFill>
                  <a:srgbClr val="000000"/>
                </a:solidFill>
                <a:latin typeface="Times New Roman"/>
                <a:ea typeface="Times New Roman"/>
                <a:cs typeface="Times New Roman"/>
                <a:sym typeface="Times New Roman"/>
              </a:rPr>
              <a:t>internal os </a:t>
            </a:r>
            <a:r>
              <a:rPr b="0" lang="en-US"/>
              <a:t>– superior opening of the canal into the body of the uterus</a:t>
            </a:r>
            <a:endParaRPr b="0"/>
          </a:p>
          <a:p>
            <a:pPr indent="-453568" lvl="1" marL="1050470" rtl="0" algn="l">
              <a:lnSpc>
                <a:spcPct val="100000"/>
              </a:lnSpc>
              <a:spcBef>
                <a:spcPts val="0"/>
              </a:spcBef>
              <a:spcAft>
                <a:spcPts val="0"/>
              </a:spcAft>
              <a:buClr>
                <a:srgbClr val="000000"/>
              </a:buClr>
              <a:buSzPts val="2000"/>
              <a:buFont typeface="Times New Roman"/>
              <a:buChar char="●"/>
            </a:pPr>
            <a:r>
              <a:rPr b="1" lang="en-US" sz="2000">
                <a:solidFill>
                  <a:srgbClr val="000000"/>
                </a:solidFill>
                <a:latin typeface="Times New Roman"/>
                <a:ea typeface="Times New Roman"/>
                <a:cs typeface="Times New Roman"/>
                <a:sym typeface="Times New Roman"/>
              </a:rPr>
              <a:t>external os </a:t>
            </a:r>
            <a:r>
              <a:rPr b="0" lang="en-US"/>
              <a:t>– inferior opening of the canal into the vagina</a:t>
            </a:r>
            <a:endParaRPr b="0"/>
          </a:p>
          <a:p>
            <a:pPr indent="-457200" lvl="0" marL="571500" rtl="0" algn="l">
              <a:lnSpc>
                <a:spcPct val="100000"/>
              </a:lnSpc>
              <a:spcBef>
                <a:spcPts val="0"/>
              </a:spcBef>
              <a:spcAft>
                <a:spcPts val="0"/>
              </a:spcAft>
              <a:buClr>
                <a:srgbClr val="000000"/>
              </a:buClr>
              <a:buSzPts val="2400"/>
              <a:buFont typeface="Times New Roman"/>
              <a:buChar char="●"/>
            </a:pPr>
            <a:r>
              <a:rPr b="1" lang="en-US">
                <a:solidFill>
                  <a:srgbClr val="000000"/>
                </a:solidFill>
                <a:latin typeface="Times New Roman"/>
                <a:ea typeface="Times New Roman"/>
                <a:cs typeface="Times New Roman"/>
                <a:sym typeface="Times New Roman"/>
              </a:rPr>
              <a:t>cervical glands </a:t>
            </a:r>
            <a:r>
              <a:rPr b="0" lang="en-US"/>
              <a:t>– secretes mucus that prevents the spread of microorganisms from the vagina to the uterus</a:t>
            </a:r>
            <a:endParaRPr/>
          </a:p>
        </p:txBody>
      </p:sp>
      <p:grpSp>
        <p:nvGrpSpPr>
          <p:cNvPr id="235" name="Google Shape;235;p13"/>
          <p:cNvGrpSpPr/>
          <p:nvPr/>
        </p:nvGrpSpPr>
        <p:grpSpPr>
          <a:xfrm>
            <a:off x="-74261" y="6205461"/>
            <a:ext cx="12248974" cy="755704"/>
            <a:chOff x="-2" y="-1"/>
            <a:chExt cx="12248973" cy="755703"/>
          </a:xfrm>
        </p:grpSpPr>
        <p:sp>
          <p:nvSpPr>
            <p:cNvPr id="236" name="Google Shape;236;p13"/>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237" name="Google Shape;237;p13"/>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238" name="Google Shape;238;p13"/>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239" name="Google Shape;239;p13"/>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4"/>
          <p:cNvSpPr txBox="1"/>
          <p:nvPr>
            <p:ph idx="4294967295" type="sldNum"/>
          </p:nvPr>
        </p:nvSpPr>
        <p:spPr>
          <a:xfrm>
            <a:off x="8842092" y="6324600"/>
            <a:ext cx="301909"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45" name="Google Shape;245;p14"/>
          <p:cNvSpPr txBox="1"/>
          <p:nvPr>
            <p:ph idx="4294967295" type="title"/>
          </p:nvPr>
        </p:nvSpPr>
        <p:spPr>
          <a:xfrm>
            <a:off x="-1" y="-1"/>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Uterus</a:t>
            </a:r>
            <a:endParaRPr/>
          </a:p>
        </p:txBody>
      </p:sp>
      <p:pic>
        <p:nvPicPr>
          <p:cNvPr descr="sal25693_28_03a" id="246" name="Google Shape;246;p14"/>
          <p:cNvPicPr preferRelativeResize="0"/>
          <p:nvPr/>
        </p:nvPicPr>
        <p:blipFill rotWithShape="1">
          <a:blip r:embed="rId3">
            <a:alphaModFix/>
          </a:blip>
          <a:srcRect b="0" l="0" r="0" t="0"/>
          <a:stretch/>
        </p:blipFill>
        <p:spPr>
          <a:xfrm>
            <a:off x="233362" y="1898650"/>
            <a:ext cx="7669213" cy="4508500"/>
          </a:xfrm>
          <a:prstGeom prst="rect">
            <a:avLst/>
          </a:prstGeom>
          <a:noFill/>
          <a:ln>
            <a:noFill/>
          </a:ln>
        </p:spPr>
      </p:pic>
      <p:sp>
        <p:nvSpPr>
          <p:cNvPr id="247" name="Google Shape;247;p14"/>
          <p:cNvSpPr txBox="1"/>
          <p:nvPr/>
        </p:nvSpPr>
        <p:spPr>
          <a:xfrm>
            <a:off x="1514157" y="1171575"/>
            <a:ext cx="6087111" cy="20241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248" name="Google Shape;248;p14"/>
          <p:cNvSpPr txBox="1"/>
          <p:nvPr/>
        </p:nvSpPr>
        <p:spPr>
          <a:xfrm>
            <a:off x="8027987" y="2135187"/>
            <a:ext cx="1046238"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Ovarian artery</a:t>
            </a:r>
            <a:endParaRPr/>
          </a:p>
        </p:txBody>
      </p:sp>
      <p:sp>
        <p:nvSpPr>
          <p:cNvPr id="249" name="Google Shape;249;p14"/>
          <p:cNvSpPr txBox="1"/>
          <p:nvPr/>
        </p:nvSpPr>
        <p:spPr>
          <a:xfrm>
            <a:off x="8027987" y="2311400"/>
            <a:ext cx="927547"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Ovarian vein</a:t>
            </a:r>
            <a:endParaRPr/>
          </a:p>
        </p:txBody>
      </p:sp>
      <p:sp>
        <p:nvSpPr>
          <p:cNvPr id="250" name="Google Shape;250;p14"/>
          <p:cNvSpPr txBox="1"/>
          <p:nvPr/>
        </p:nvSpPr>
        <p:spPr>
          <a:xfrm>
            <a:off x="5300662" y="1441450"/>
            <a:ext cx="927399"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Mesosalpinx</a:t>
            </a:r>
            <a:endParaRPr/>
          </a:p>
        </p:txBody>
      </p:sp>
      <p:sp>
        <p:nvSpPr>
          <p:cNvPr id="251" name="Google Shape;251;p14"/>
          <p:cNvSpPr txBox="1"/>
          <p:nvPr/>
        </p:nvSpPr>
        <p:spPr>
          <a:xfrm>
            <a:off x="8031162" y="3373437"/>
            <a:ext cx="444823"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Ovary</a:t>
            </a:r>
            <a:endParaRPr/>
          </a:p>
        </p:txBody>
      </p:sp>
      <p:sp>
        <p:nvSpPr>
          <p:cNvPr id="252" name="Google Shape;252;p14"/>
          <p:cNvSpPr txBox="1"/>
          <p:nvPr/>
        </p:nvSpPr>
        <p:spPr>
          <a:xfrm>
            <a:off x="8031162" y="3716337"/>
            <a:ext cx="1003524"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Mesometrium</a:t>
            </a:r>
            <a:endParaRPr/>
          </a:p>
        </p:txBody>
      </p:sp>
      <p:sp>
        <p:nvSpPr>
          <p:cNvPr id="253" name="Google Shape;253;p14"/>
          <p:cNvSpPr txBox="1"/>
          <p:nvPr/>
        </p:nvSpPr>
        <p:spPr>
          <a:xfrm>
            <a:off x="3895725" y="1525587"/>
            <a:ext cx="393700"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Body</a:t>
            </a:r>
            <a:endParaRPr/>
          </a:p>
        </p:txBody>
      </p:sp>
      <p:sp>
        <p:nvSpPr>
          <p:cNvPr id="254" name="Google Shape;254;p14"/>
          <p:cNvSpPr txBox="1"/>
          <p:nvPr/>
        </p:nvSpPr>
        <p:spPr>
          <a:xfrm>
            <a:off x="3176587" y="1503362"/>
            <a:ext cx="562919"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Fundus</a:t>
            </a:r>
            <a:endParaRPr/>
          </a:p>
        </p:txBody>
      </p:sp>
      <p:sp>
        <p:nvSpPr>
          <p:cNvPr id="255" name="Google Shape;255;p14"/>
          <p:cNvSpPr txBox="1"/>
          <p:nvPr/>
        </p:nvSpPr>
        <p:spPr>
          <a:xfrm>
            <a:off x="2168525" y="1503362"/>
            <a:ext cx="597000"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Isthmus</a:t>
            </a:r>
            <a:endParaRPr/>
          </a:p>
        </p:txBody>
      </p:sp>
      <p:sp>
        <p:nvSpPr>
          <p:cNvPr id="256" name="Google Shape;256;p14"/>
          <p:cNvSpPr txBox="1"/>
          <p:nvPr/>
        </p:nvSpPr>
        <p:spPr>
          <a:xfrm>
            <a:off x="1287462" y="1503362"/>
            <a:ext cx="613892"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Ampulla</a:t>
            </a:r>
            <a:endParaRPr/>
          </a:p>
        </p:txBody>
      </p:sp>
      <p:sp>
        <p:nvSpPr>
          <p:cNvPr id="257" name="Google Shape;257;p14"/>
          <p:cNvSpPr txBox="1"/>
          <p:nvPr/>
        </p:nvSpPr>
        <p:spPr>
          <a:xfrm>
            <a:off x="173037" y="1503362"/>
            <a:ext cx="977628"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Infundibulum</a:t>
            </a:r>
            <a:endParaRPr/>
          </a:p>
        </p:txBody>
      </p:sp>
      <p:sp>
        <p:nvSpPr>
          <p:cNvPr id="258" name="Google Shape;258;p14"/>
          <p:cNvSpPr txBox="1"/>
          <p:nvPr/>
        </p:nvSpPr>
        <p:spPr>
          <a:xfrm>
            <a:off x="103187" y="3430587"/>
            <a:ext cx="647899"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Fimbriae</a:t>
            </a:r>
            <a:endParaRPr/>
          </a:p>
        </p:txBody>
      </p:sp>
      <p:sp>
        <p:nvSpPr>
          <p:cNvPr id="259" name="Google Shape;259;p14"/>
          <p:cNvSpPr txBox="1"/>
          <p:nvPr/>
        </p:nvSpPr>
        <p:spPr>
          <a:xfrm>
            <a:off x="1216025" y="3862387"/>
            <a:ext cx="994892"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Endometrium</a:t>
            </a:r>
            <a:endParaRPr/>
          </a:p>
        </p:txBody>
      </p:sp>
      <p:sp>
        <p:nvSpPr>
          <p:cNvPr id="260" name="Google Shape;260;p14"/>
          <p:cNvSpPr txBox="1"/>
          <p:nvPr/>
        </p:nvSpPr>
        <p:spPr>
          <a:xfrm>
            <a:off x="1216025" y="4086225"/>
            <a:ext cx="783333"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Internal os</a:t>
            </a:r>
            <a:endParaRPr/>
          </a:p>
        </p:txBody>
      </p:sp>
      <p:sp>
        <p:nvSpPr>
          <p:cNvPr id="261" name="Google Shape;261;p14"/>
          <p:cNvSpPr txBox="1"/>
          <p:nvPr/>
        </p:nvSpPr>
        <p:spPr>
          <a:xfrm>
            <a:off x="1216025" y="3633787"/>
            <a:ext cx="918766"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Myometrium</a:t>
            </a:r>
            <a:endParaRPr/>
          </a:p>
        </p:txBody>
      </p:sp>
      <p:sp>
        <p:nvSpPr>
          <p:cNvPr id="262" name="Google Shape;262;p14"/>
          <p:cNvSpPr txBox="1"/>
          <p:nvPr/>
        </p:nvSpPr>
        <p:spPr>
          <a:xfrm>
            <a:off x="1216025" y="4746625"/>
            <a:ext cx="978149"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Lateral fornix</a:t>
            </a:r>
            <a:endParaRPr/>
          </a:p>
        </p:txBody>
      </p:sp>
      <p:sp>
        <p:nvSpPr>
          <p:cNvPr id="263" name="Google Shape;263;p14"/>
          <p:cNvSpPr txBox="1"/>
          <p:nvPr/>
        </p:nvSpPr>
        <p:spPr>
          <a:xfrm>
            <a:off x="1216025" y="5056187"/>
            <a:ext cx="478681"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Cervix</a:t>
            </a:r>
            <a:endParaRPr/>
          </a:p>
        </p:txBody>
      </p:sp>
      <p:cxnSp>
        <p:nvCxnSpPr>
          <p:cNvPr id="264" name="Google Shape;264;p14"/>
          <p:cNvCxnSpPr/>
          <p:nvPr/>
        </p:nvCxnSpPr>
        <p:spPr>
          <a:xfrm flipH="1" rot="10800000">
            <a:off x="1581150" y="1787525"/>
            <a:ext cx="1588" cy="185738"/>
          </a:xfrm>
          <a:prstGeom prst="straightConnector1">
            <a:avLst/>
          </a:prstGeom>
          <a:noFill/>
          <a:ln cap="flat" cmpd="sng" w="19050">
            <a:solidFill>
              <a:srgbClr val="FFFFFF"/>
            </a:solidFill>
            <a:prstDash val="solid"/>
            <a:round/>
            <a:headEnd len="sm" w="sm" type="none"/>
            <a:tailEnd len="sm" w="sm" type="none"/>
          </a:ln>
        </p:spPr>
      </p:cxnSp>
      <p:sp>
        <p:nvSpPr>
          <p:cNvPr id="265" name="Google Shape;265;p14"/>
          <p:cNvSpPr txBox="1"/>
          <p:nvPr/>
        </p:nvSpPr>
        <p:spPr>
          <a:xfrm>
            <a:off x="1216025" y="4314825"/>
            <a:ext cx="1037829"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Cervical canal</a:t>
            </a:r>
            <a:endParaRPr/>
          </a:p>
        </p:txBody>
      </p:sp>
      <p:sp>
        <p:nvSpPr>
          <p:cNvPr id="266" name="Google Shape;266;p14"/>
          <p:cNvSpPr txBox="1"/>
          <p:nvPr/>
        </p:nvSpPr>
        <p:spPr>
          <a:xfrm>
            <a:off x="1216025" y="5360987"/>
            <a:ext cx="834306"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External os</a:t>
            </a:r>
            <a:endParaRPr/>
          </a:p>
        </p:txBody>
      </p:sp>
      <p:sp>
        <p:nvSpPr>
          <p:cNvPr id="267" name="Google Shape;267;p14"/>
          <p:cNvSpPr txBox="1"/>
          <p:nvPr/>
        </p:nvSpPr>
        <p:spPr>
          <a:xfrm>
            <a:off x="92075" y="5794375"/>
            <a:ext cx="198959"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(a)</a:t>
            </a:r>
            <a:endParaRPr/>
          </a:p>
        </p:txBody>
      </p:sp>
      <p:cxnSp>
        <p:nvCxnSpPr>
          <p:cNvPr id="268" name="Google Shape;268;p14"/>
          <p:cNvCxnSpPr/>
          <p:nvPr/>
        </p:nvCxnSpPr>
        <p:spPr>
          <a:xfrm flipH="1">
            <a:off x="7646987" y="2241549"/>
            <a:ext cx="328614" cy="1589"/>
          </a:xfrm>
          <a:prstGeom prst="straightConnector1">
            <a:avLst/>
          </a:prstGeom>
          <a:noFill/>
          <a:ln cap="flat" cmpd="sng" w="19050">
            <a:solidFill>
              <a:srgbClr val="FFFFFF"/>
            </a:solidFill>
            <a:prstDash val="solid"/>
            <a:round/>
            <a:headEnd len="sm" w="sm" type="none"/>
            <a:tailEnd len="sm" w="sm" type="none"/>
          </a:ln>
        </p:spPr>
      </p:cxnSp>
      <p:cxnSp>
        <p:nvCxnSpPr>
          <p:cNvPr id="269" name="Google Shape;269;p14"/>
          <p:cNvCxnSpPr/>
          <p:nvPr/>
        </p:nvCxnSpPr>
        <p:spPr>
          <a:xfrm flipH="1">
            <a:off x="7675562" y="2403475"/>
            <a:ext cx="300038" cy="1588"/>
          </a:xfrm>
          <a:prstGeom prst="straightConnector1">
            <a:avLst/>
          </a:prstGeom>
          <a:noFill/>
          <a:ln cap="flat" cmpd="sng" w="19050">
            <a:solidFill>
              <a:srgbClr val="FFFFFF"/>
            </a:solidFill>
            <a:prstDash val="solid"/>
            <a:round/>
            <a:headEnd len="sm" w="sm" type="none"/>
            <a:tailEnd len="sm" w="sm" type="none"/>
          </a:ln>
        </p:spPr>
      </p:cxnSp>
      <p:cxnSp>
        <p:nvCxnSpPr>
          <p:cNvPr id="270" name="Google Shape;270;p14"/>
          <p:cNvCxnSpPr/>
          <p:nvPr/>
        </p:nvCxnSpPr>
        <p:spPr>
          <a:xfrm>
            <a:off x="7651749" y="2627312"/>
            <a:ext cx="323851" cy="1588"/>
          </a:xfrm>
          <a:prstGeom prst="straightConnector1">
            <a:avLst/>
          </a:prstGeom>
          <a:noFill/>
          <a:ln cap="flat" cmpd="sng" w="19050">
            <a:solidFill>
              <a:srgbClr val="FFFFFF"/>
            </a:solidFill>
            <a:prstDash val="solid"/>
            <a:round/>
            <a:headEnd len="sm" w="sm" type="none"/>
            <a:tailEnd len="sm" w="sm" type="none"/>
          </a:ln>
        </p:spPr>
      </p:cxnSp>
      <p:cxnSp>
        <p:nvCxnSpPr>
          <p:cNvPr id="271" name="Google Shape;271;p14"/>
          <p:cNvCxnSpPr/>
          <p:nvPr/>
        </p:nvCxnSpPr>
        <p:spPr>
          <a:xfrm>
            <a:off x="6567487" y="3463924"/>
            <a:ext cx="1408113" cy="1589"/>
          </a:xfrm>
          <a:prstGeom prst="straightConnector1">
            <a:avLst/>
          </a:prstGeom>
          <a:noFill/>
          <a:ln cap="flat" cmpd="sng" w="19050">
            <a:solidFill>
              <a:srgbClr val="FFFFFF"/>
            </a:solidFill>
            <a:prstDash val="solid"/>
            <a:round/>
            <a:headEnd len="sm" w="sm" type="none"/>
            <a:tailEnd len="sm" w="sm" type="none"/>
          </a:ln>
        </p:spPr>
      </p:cxnSp>
      <p:cxnSp>
        <p:nvCxnSpPr>
          <p:cNvPr id="272" name="Google Shape;272;p14"/>
          <p:cNvCxnSpPr/>
          <p:nvPr/>
        </p:nvCxnSpPr>
        <p:spPr>
          <a:xfrm>
            <a:off x="6970712" y="3811587"/>
            <a:ext cx="1004888" cy="1589"/>
          </a:xfrm>
          <a:prstGeom prst="straightConnector1">
            <a:avLst/>
          </a:prstGeom>
          <a:noFill/>
          <a:ln cap="flat" cmpd="sng" w="19050">
            <a:solidFill>
              <a:srgbClr val="FFFFFF"/>
            </a:solidFill>
            <a:prstDash val="solid"/>
            <a:round/>
            <a:headEnd len="sm" w="sm" type="none"/>
            <a:tailEnd len="sm" w="sm" type="none"/>
          </a:ln>
        </p:spPr>
      </p:cxnSp>
      <p:sp>
        <p:nvSpPr>
          <p:cNvPr id="273" name="Google Shape;273;p14"/>
          <p:cNvSpPr/>
          <p:nvPr/>
        </p:nvSpPr>
        <p:spPr>
          <a:xfrm>
            <a:off x="6913562" y="4176712"/>
            <a:ext cx="361951" cy="176213"/>
          </a:xfrm>
          <a:custGeom>
            <a:rect b="b" l="l" r="r" t="t"/>
            <a:pathLst>
              <a:path extrusionOk="0" h="21600" w="21600">
                <a:moveTo>
                  <a:pt x="0" y="21600"/>
                </a:moveTo>
                <a:lnTo>
                  <a:pt x="9095" y="0"/>
                </a:lnTo>
                <a:lnTo>
                  <a:pt x="21600" y="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74" name="Google Shape;274;p14"/>
          <p:cNvCxnSpPr/>
          <p:nvPr/>
        </p:nvCxnSpPr>
        <p:spPr>
          <a:xfrm>
            <a:off x="6491287" y="4686300"/>
            <a:ext cx="803276" cy="1588"/>
          </a:xfrm>
          <a:prstGeom prst="straightConnector1">
            <a:avLst/>
          </a:prstGeom>
          <a:noFill/>
          <a:ln cap="flat" cmpd="sng" w="19050">
            <a:solidFill>
              <a:srgbClr val="FFFFFF"/>
            </a:solidFill>
            <a:prstDash val="solid"/>
            <a:round/>
            <a:headEnd len="sm" w="sm" type="none"/>
            <a:tailEnd len="sm" w="sm" type="none"/>
          </a:ln>
        </p:spPr>
      </p:cxnSp>
      <p:cxnSp>
        <p:nvCxnSpPr>
          <p:cNvPr id="275" name="Google Shape;275;p14"/>
          <p:cNvCxnSpPr/>
          <p:nvPr/>
        </p:nvCxnSpPr>
        <p:spPr>
          <a:xfrm>
            <a:off x="6490493" y="4680743"/>
            <a:ext cx="12701" cy="12701"/>
          </a:xfrm>
          <a:prstGeom prst="straightConnector1">
            <a:avLst/>
          </a:prstGeom>
          <a:noFill/>
          <a:ln cap="flat" cmpd="sng" w="19050">
            <a:solidFill>
              <a:srgbClr val="FFFFFF"/>
            </a:solidFill>
            <a:prstDash val="solid"/>
            <a:round/>
            <a:headEnd len="sm" w="sm" type="none"/>
            <a:tailEnd len="sm" w="sm" type="none"/>
          </a:ln>
        </p:spPr>
      </p:cxnSp>
      <p:sp>
        <p:nvSpPr>
          <p:cNvPr id="276" name="Google Shape;276;p14"/>
          <p:cNvSpPr/>
          <p:nvPr/>
        </p:nvSpPr>
        <p:spPr>
          <a:xfrm>
            <a:off x="5724525" y="4824412"/>
            <a:ext cx="471488" cy="198438"/>
          </a:xfrm>
          <a:custGeom>
            <a:rect b="b" l="l" r="r" t="t"/>
            <a:pathLst>
              <a:path extrusionOk="0" h="21600" w="21600">
                <a:moveTo>
                  <a:pt x="0" y="0"/>
                </a:moveTo>
                <a:lnTo>
                  <a:pt x="12218" y="2160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7" name="Google Shape;277;p14"/>
          <p:cNvSpPr/>
          <p:nvPr/>
        </p:nvSpPr>
        <p:spPr>
          <a:xfrm>
            <a:off x="877887" y="1984375"/>
            <a:ext cx="1100138" cy="238125"/>
          </a:xfrm>
          <a:custGeom>
            <a:rect b="b" l="l" r="r" t="t"/>
            <a:pathLst>
              <a:path extrusionOk="0" h="21600" w="21600">
                <a:moveTo>
                  <a:pt x="21600" y="21600"/>
                </a:moveTo>
                <a:lnTo>
                  <a:pt x="21600" y="0"/>
                </a:lnTo>
                <a:lnTo>
                  <a:pt x="0" y="0"/>
                </a:lnTo>
                <a:lnTo>
                  <a:pt x="0" y="1296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8" name="Google Shape;278;p14"/>
          <p:cNvSpPr/>
          <p:nvPr/>
        </p:nvSpPr>
        <p:spPr>
          <a:xfrm>
            <a:off x="2078037" y="1989137"/>
            <a:ext cx="798513" cy="452438"/>
          </a:xfrm>
          <a:custGeom>
            <a:rect b="b" l="l" r="r" t="t"/>
            <a:pathLst>
              <a:path extrusionOk="0" h="21600" w="21600">
                <a:moveTo>
                  <a:pt x="21600" y="21600"/>
                </a:moveTo>
                <a:lnTo>
                  <a:pt x="21600" y="0"/>
                </a:lnTo>
                <a:lnTo>
                  <a:pt x="0" y="0"/>
                </a:lnTo>
                <a:lnTo>
                  <a:pt x="0" y="11823"/>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79" name="Google Shape;279;p14"/>
          <p:cNvCxnSpPr/>
          <p:nvPr/>
        </p:nvCxnSpPr>
        <p:spPr>
          <a:xfrm flipH="1" rot="10800000">
            <a:off x="2466974" y="1665287"/>
            <a:ext cx="1589" cy="195263"/>
          </a:xfrm>
          <a:prstGeom prst="straightConnector1">
            <a:avLst/>
          </a:prstGeom>
          <a:noFill/>
          <a:ln cap="flat" cmpd="sng" w="19050">
            <a:solidFill>
              <a:srgbClr val="FFFFFF"/>
            </a:solidFill>
            <a:prstDash val="solid"/>
            <a:round/>
            <a:headEnd len="sm" w="sm" type="none"/>
            <a:tailEnd len="sm" w="sm" type="none"/>
          </a:ln>
        </p:spPr>
      </p:cxnSp>
      <p:sp>
        <p:nvSpPr>
          <p:cNvPr id="280" name="Google Shape;280;p14"/>
          <p:cNvSpPr/>
          <p:nvPr/>
        </p:nvSpPr>
        <p:spPr>
          <a:xfrm>
            <a:off x="3476625" y="1803400"/>
            <a:ext cx="314325" cy="309563"/>
          </a:xfrm>
          <a:custGeom>
            <a:rect b="b" l="l" r="r" t="t"/>
            <a:pathLst>
              <a:path extrusionOk="0" h="21600" w="21600">
                <a:moveTo>
                  <a:pt x="0" y="0"/>
                </a:moveTo>
                <a:lnTo>
                  <a:pt x="0" y="6314"/>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1" name="Google Shape;281;p14"/>
          <p:cNvSpPr/>
          <p:nvPr/>
        </p:nvSpPr>
        <p:spPr>
          <a:xfrm>
            <a:off x="4095750" y="1798637"/>
            <a:ext cx="652463" cy="908051"/>
          </a:xfrm>
          <a:custGeom>
            <a:rect b="b" l="l" r="r" t="t"/>
            <a:pathLst>
              <a:path extrusionOk="0" h="21600" w="21600">
                <a:moveTo>
                  <a:pt x="0" y="0"/>
                </a:moveTo>
                <a:lnTo>
                  <a:pt x="0" y="4985"/>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82" name="Google Shape;282;p14"/>
          <p:cNvCxnSpPr/>
          <p:nvPr/>
        </p:nvCxnSpPr>
        <p:spPr>
          <a:xfrm>
            <a:off x="7061199" y="1965325"/>
            <a:ext cx="1589" cy="276225"/>
          </a:xfrm>
          <a:prstGeom prst="straightConnector1">
            <a:avLst/>
          </a:prstGeom>
          <a:noFill/>
          <a:ln cap="flat" cmpd="sng" w="19050">
            <a:solidFill>
              <a:srgbClr val="FFFFFF"/>
            </a:solidFill>
            <a:prstDash val="solid"/>
            <a:round/>
            <a:headEnd len="sm" w="sm" type="none"/>
            <a:tailEnd len="sm" w="sm" type="none"/>
          </a:ln>
        </p:spPr>
      </p:cxnSp>
      <p:sp>
        <p:nvSpPr>
          <p:cNvPr id="283" name="Google Shape;283;p14"/>
          <p:cNvSpPr/>
          <p:nvPr/>
        </p:nvSpPr>
        <p:spPr>
          <a:xfrm>
            <a:off x="5772150" y="1736725"/>
            <a:ext cx="342900" cy="766763"/>
          </a:xfrm>
          <a:custGeom>
            <a:rect b="b" l="l" r="r" t="t"/>
            <a:pathLst>
              <a:path extrusionOk="0" h="21600" w="21600">
                <a:moveTo>
                  <a:pt x="0" y="0"/>
                </a:moveTo>
                <a:lnTo>
                  <a:pt x="600" y="6976"/>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84" name="Google Shape;284;p14"/>
          <p:cNvCxnSpPr/>
          <p:nvPr/>
        </p:nvCxnSpPr>
        <p:spPr>
          <a:xfrm flipH="1">
            <a:off x="2235199" y="4867274"/>
            <a:ext cx="1308102" cy="1589"/>
          </a:xfrm>
          <a:prstGeom prst="straightConnector1">
            <a:avLst/>
          </a:prstGeom>
          <a:noFill/>
          <a:ln cap="flat" cmpd="sng" w="19050">
            <a:solidFill>
              <a:srgbClr val="FFFFFF"/>
            </a:solidFill>
            <a:prstDash val="solid"/>
            <a:round/>
            <a:headEnd len="sm" w="sm" type="none"/>
            <a:tailEnd len="sm" w="sm" type="none"/>
          </a:ln>
        </p:spPr>
      </p:cxnSp>
      <p:sp>
        <p:nvSpPr>
          <p:cNvPr id="285" name="Google Shape;285;p14"/>
          <p:cNvSpPr/>
          <p:nvPr/>
        </p:nvSpPr>
        <p:spPr>
          <a:xfrm>
            <a:off x="2316162" y="4424362"/>
            <a:ext cx="1679576" cy="200026"/>
          </a:xfrm>
          <a:custGeom>
            <a:rect b="b" l="l" r="r" t="t"/>
            <a:pathLst>
              <a:path extrusionOk="0" h="21600" w="21600">
                <a:moveTo>
                  <a:pt x="21600" y="21600"/>
                </a:moveTo>
                <a:lnTo>
                  <a:pt x="18599" y="0"/>
                </a:lnTo>
                <a:lnTo>
                  <a:pt x="0" y="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86" name="Google Shape;286;p14"/>
          <p:cNvCxnSpPr/>
          <p:nvPr/>
        </p:nvCxnSpPr>
        <p:spPr>
          <a:xfrm>
            <a:off x="1792287" y="5170487"/>
            <a:ext cx="2022476" cy="1589"/>
          </a:xfrm>
          <a:prstGeom prst="straightConnector1">
            <a:avLst/>
          </a:prstGeom>
          <a:noFill/>
          <a:ln cap="flat" cmpd="sng" w="19050">
            <a:solidFill>
              <a:srgbClr val="FFFFFF"/>
            </a:solidFill>
            <a:prstDash val="solid"/>
            <a:round/>
            <a:headEnd len="sm" w="sm" type="none"/>
            <a:tailEnd len="sm" w="sm" type="none"/>
          </a:ln>
        </p:spPr>
      </p:cxnSp>
      <p:cxnSp>
        <p:nvCxnSpPr>
          <p:cNvPr id="287" name="Google Shape;287;p14"/>
          <p:cNvCxnSpPr/>
          <p:nvPr/>
        </p:nvCxnSpPr>
        <p:spPr>
          <a:xfrm>
            <a:off x="2197099" y="3752849"/>
            <a:ext cx="1117601" cy="1589"/>
          </a:xfrm>
          <a:prstGeom prst="straightConnector1">
            <a:avLst/>
          </a:prstGeom>
          <a:noFill/>
          <a:ln cap="flat" cmpd="sng" w="19050">
            <a:solidFill>
              <a:srgbClr val="FFFFFF"/>
            </a:solidFill>
            <a:prstDash val="solid"/>
            <a:round/>
            <a:headEnd len="sm" w="sm" type="none"/>
            <a:tailEnd len="sm" w="sm" type="none"/>
          </a:ln>
        </p:spPr>
      </p:cxnSp>
      <p:sp>
        <p:nvSpPr>
          <p:cNvPr id="288" name="Google Shape;288;p14"/>
          <p:cNvSpPr/>
          <p:nvPr/>
        </p:nvSpPr>
        <p:spPr>
          <a:xfrm>
            <a:off x="2078037" y="4205287"/>
            <a:ext cx="1889126" cy="123826"/>
          </a:xfrm>
          <a:custGeom>
            <a:rect b="b" l="l" r="r" t="t"/>
            <a:pathLst>
              <a:path extrusionOk="0" h="21600" w="21600">
                <a:moveTo>
                  <a:pt x="0" y="0"/>
                </a:moveTo>
                <a:lnTo>
                  <a:pt x="18006" y="0"/>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9" name="Google Shape;289;p14"/>
          <p:cNvSpPr/>
          <p:nvPr/>
        </p:nvSpPr>
        <p:spPr>
          <a:xfrm>
            <a:off x="2125662" y="5141912"/>
            <a:ext cx="1912938" cy="338138"/>
          </a:xfrm>
          <a:custGeom>
            <a:rect b="b" l="l" r="r" t="t"/>
            <a:pathLst>
              <a:path extrusionOk="0" h="21600" w="21600">
                <a:moveTo>
                  <a:pt x="0" y="21600"/>
                </a:moveTo>
                <a:lnTo>
                  <a:pt x="17621" y="21600"/>
                </a:lnTo>
                <a:lnTo>
                  <a:pt x="21600" y="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90" name="Google Shape;290;p14"/>
          <p:cNvCxnSpPr/>
          <p:nvPr/>
        </p:nvCxnSpPr>
        <p:spPr>
          <a:xfrm flipH="1">
            <a:off x="2268537" y="3976687"/>
            <a:ext cx="1308101" cy="1589"/>
          </a:xfrm>
          <a:prstGeom prst="straightConnector1">
            <a:avLst/>
          </a:prstGeom>
          <a:noFill/>
          <a:ln cap="flat" cmpd="sng" w="19050">
            <a:solidFill>
              <a:srgbClr val="FFFFFF"/>
            </a:solidFill>
            <a:prstDash val="solid"/>
            <a:round/>
            <a:headEnd len="sm" w="sm" type="none"/>
            <a:tailEnd len="sm" w="sm" type="none"/>
          </a:ln>
        </p:spPr>
      </p:cxnSp>
      <p:sp>
        <p:nvSpPr>
          <p:cNvPr id="291" name="Google Shape;291;p14"/>
          <p:cNvSpPr/>
          <p:nvPr/>
        </p:nvSpPr>
        <p:spPr>
          <a:xfrm>
            <a:off x="4810125" y="1974850"/>
            <a:ext cx="852488" cy="1127125"/>
          </a:xfrm>
          <a:custGeom>
            <a:rect b="b" l="l" r="r" t="t"/>
            <a:pathLst>
              <a:path extrusionOk="0" h="21600" w="21600">
                <a:moveTo>
                  <a:pt x="0" y="0"/>
                </a:moveTo>
                <a:lnTo>
                  <a:pt x="0" y="2921"/>
                </a:lnTo>
                <a:lnTo>
                  <a:pt x="21600"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2" name="Google Shape;292;p14"/>
          <p:cNvSpPr/>
          <p:nvPr/>
        </p:nvSpPr>
        <p:spPr>
          <a:xfrm>
            <a:off x="320675" y="2103437"/>
            <a:ext cx="504825" cy="760413"/>
          </a:xfrm>
          <a:custGeom>
            <a:rect b="b" l="l" r="r" t="t"/>
            <a:pathLst>
              <a:path extrusionOk="0" h="21600" w="21600">
                <a:moveTo>
                  <a:pt x="21600" y="1488"/>
                </a:moveTo>
                <a:lnTo>
                  <a:pt x="17728" y="0"/>
                </a:lnTo>
                <a:lnTo>
                  <a:pt x="0" y="20382"/>
                </a:lnTo>
                <a:lnTo>
                  <a:pt x="3668" y="2160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93" name="Google Shape;293;p14"/>
          <p:cNvCxnSpPr/>
          <p:nvPr/>
        </p:nvCxnSpPr>
        <p:spPr>
          <a:xfrm>
            <a:off x="573087" y="1789112"/>
            <a:ext cx="1589" cy="590551"/>
          </a:xfrm>
          <a:prstGeom prst="straightConnector1">
            <a:avLst/>
          </a:prstGeom>
          <a:noFill/>
          <a:ln cap="flat" cmpd="sng" w="19050">
            <a:solidFill>
              <a:srgbClr val="FFFFFF"/>
            </a:solidFill>
            <a:prstDash val="solid"/>
            <a:round/>
            <a:headEnd len="sm" w="sm" type="none"/>
            <a:tailEnd len="sm" w="sm" type="none"/>
          </a:ln>
        </p:spPr>
      </p:cxnSp>
      <p:cxnSp>
        <p:nvCxnSpPr>
          <p:cNvPr id="294" name="Google Shape;294;p14"/>
          <p:cNvCxnSpPr/>
          <p:nvPr/>
        </p:nvCxnSpPr>
        <p:spPr>
          <a:xfrm>
            <a:off x="4019550" y="5424487"/>
            <a:ext cx="1271588" cy="1589"/>
          </a:xfrm>
          <a:prstGeom prst="straightConnector1">
            <a:avLst/>
          </a:prstGeom>
          <a:noFill/>
          <a:ln cap="flat" cmpd="sng" w="19050">
            <a:solidFill>
              <a:srgbClr val="FFFFFF"/>
            </a:solidFill>
            <a:prstDash val="solid"/>
            <a:round/>
            <a:headEnd len="sm" w="sm" type="none"/>
            <a:tailEnd len="sm" w="sm" type="none"/>
          </a:ln>
        </p:spPr>
      </p:cxnSp>
      <p:sp>
        <p:nvSpPr>
          <p:cNvPr id="295" name="Google Shape;295;p14"/>
          <p:cNvSpPr/>
          <p:nvPr/>
        </p:nvSpPr>
        <p:spPr>
          <a:xfrm>
            <a:off x="817562" y="3206750"/>
            <a:ext cx="180976" cy="319088"/>
          </a:xfrm>
          <a:custGeom>
            <a:rect b="b" l="l" r="r" t="t"/>
            <a:pathLst>
              <a:path extrusionOk="0" h="21600" w="21600">
                <a:moveTo>
                  <a:pt x="0" y="21600"/>
                </a:moveTo>
                <a:lnTo>
                  <a:pt x="21600" y="21600"/>
                </a:lnTo>
                <a:lnTo>
                  <a:pt x="11937" y="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6" name="Google Shape;296;p14"/>
          <p:cNvSpPr/>
          <p:nvPr/>
        </p:nvSpPr>
        <p:spPr>
          <a:xfrm>
            <a:off x="7475537" y="2489200"/>
            <a:ext cx="171451" cy="190500"/>
          </a:xfrm>
          <a:custGeom>
            <a:rect b="b" l="l" r="r" t="t"/>
            <a:pathLst>
              <a:path extrusionOk="0" h="21600" w="21600">
                <a:moveTo>
                  <a:pt x="21000" y="11340"/>
                </a:moveTo>
                <a:lnTo>
                  <a:pt x="21600" y="14040"/>
                </a:lnTo>
                <a:lnTo>
                  <a:pt x="21600" y="18900"/>
                </a:lnTo>
                <a:lnTo>
                  <a:pt x="19800" y="20520"/>
                </a:lnTo>
                <a:lnTo>
                  <a:pt x="18600" y="21060"/>
                </a:lnTo>
                <a:lnTo>
                  <a:pt x="16800" y="21600"/>
                </a:lnTo>
                <a:lnTo>
                  <a:pt x="15000" y="21600"/>
                </a:lnTo>
                <a:lnTo>
                  <a:pt x="12600" y="21060"/>
                </a:lnTo>
                <a:lnTo>
                  <a:pt x="8400" y="18900"/>
                </a:lnTo>
                <a:lnTo>
                  <a:pt x="4800" y="15120"/>
                </a:lnTo>
                <a:lnTo>
                  <a:pt x="1800" y="11340"/>
                </a:lnTo>
                <a:lnTo>
                  <a:pt x="0" y="7020"/>
                </a:lnTo>
                <a:lnTo>
                  <a:pt x="0" y="3240"/>
                </a:lnTo>
                <a:lnTo>
                  <a:pt x="600" y="2160"/>
                </a:lnTo>
                <a:lnTo>
                  <a:pt x="3000" y="0"/>
                </a:lnTo>
                <a:lnTo>
                  <a:pt x="6600" y="0"/>
                </a:lnTo>
                <a:lnTo>
                  <a:pt x="8400" y="540"/>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7" name="Google Shape;297;p14"/>
          <p:cNvSpPr/>
          <p:nvPr/>
        </p:nvSpPr>
        <p:spPr>
          <a:xfrm>
            <a:off x="6362700" y="4662487"/>
            <a:ext cx="128588" cy="133351"/>
          </a:xfrm>
          <a:custGeom>
            <a:rect b="b" l="l" r="r" t="t"/>
            <a:pathLst>
              <a:path extrusionOk="0" h="21600" w="21600">
                <a:moveTo>
                  <a:pt x="11200" y="20057"/>
                </a:moveTo>
                <a:lnTo>
                  <a:pt x="6400" y="21600"/>
                </a:lnTo>
                <a:lnTo>
                  <a:pt x="1600" y="20057"/>
                </a:lnTo>
                <a:lnTo>
                  <a:pt x="0" y="16971"/>
                </a:lnTo>
                <a:lnTo>
                  <a:pt x="800" y="13114"/>
                </a:lnTo>
                <a:lnTo>
                  <a:pt x="2400" y="9257"/>
                </a:lnTo>
                <a:lnTo>
                  <a:pt x="4800" y="4629"/>
                </a:lnTo>
                <a:lnTo>
                  <a:pt x="8800" y="1543"/>
                </a:lnTo>
                <a:lnTo>
                  <a:pt x="13600" y="0"/>
                </a:lnTo>
                <a:lnTo>
                  <a:pt x="19200" y="0"/>
                </a:lnTo>
                <a:lnTo>
                  <a:pt x="20000" y="1543"/>
                </a:lnTo>
                <a:lnTo>
                  <a:pt x="21600" y="3857"/>
                </a:lnTo>
                <a:lnTo>
                  <a:pt x="21600" y="6943"/>
                </a:lnTo>
              </a:path>
            </a:pathLst>
          </a:custGeom>
          <a:noFill/>
          <a:ln cap="flat" cmpd="sng" w="1905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98" name="Google Shape;298;p14"/>
          <p:cNvCxnSpPr/>
          <p:nvPr/>
        </p:nvCxnSpPr>
        <p:spPr>
          <a:xfrm flipH="1" rot="10800000">
            <a:off x="998537" y="3106737"/>
            <a:ext cx="90488" cy="419101"/>
          </a:xfrm>
          <a:prstGeom prst="straightConnector1">
            <a:avLst/>
          </a:prstGeom>
          <a:noFill/>
          <a:ln cap="flat" cmpd="sng" w="19050">
            <a:solidFill>
              <a:srgbClr val="FFFFFF"/>
            </a:solidFill>
            <a:prstDash val="solid"/>
            <a:round/>
            <a:headEnd len="sm" w="sm" type="none"/>
            <a:tailEnd len="sm" w="sm" type="none"/>
          </a:ln>
        </p:spPr>
      </p:cxnSp>
      <p:cxnSp>
        <p:nvCxnSpPr>
          <p:cNvPr id="299" name="Google Shape;299;p14"/>
          <p:cNvCxnSpPr/>
          <p:nvPr/>
        </p:nvCxnSpPr>
        <p:spPr>
          <a:xfrm flipH="1" rot="10800000">
            <a:off x="1571625" y="1778000"/>
            <a:ext cx="1588" cy="185738"/>
          </a:xfrm>
          <a:prstGeom prst="straightConnector1">
            <a:avLst/>
          </a:prstGeom>
          <a:noFill/>
          <a:ln cap="flat" cmpd="sng" w="9525">
            <a:solidFill>
              <a:srgbClr val="000000"/>
            </a:solidFill>
            <a:prstDash val="solid"/>
            <a:round/>
            <a:headEnd len="sm" w="sm" type="none"/>
            <a:tailEnd len="sm" w="sm" type="none"/>
          </a:ln>
        </p:spPr>
      </p:cxnSp>
      <p:cxnSp>
        <p:nvCxnSpPr>
          <p:cNvPr id="300" name="Google Shape;300;p14"/>
          <p:cNvCxnSpPr/>
          <p:nvPr/>
        </p:nvCxnSpPr>
        <p:spPr>
          <a:xfrm flipH="1">
            <a:off x="7637462" y="2232024"/>
            <a:ext cx="328614" cy="1589"/>
          </a:xfrm>
          <a:prstGeom prst="straightConnector1">
            <a:avLst/>
          </a:prstGeom>
          <a:noFill/>
          <a:ln cap="flat" cmpd="sng" w="9525">
            <a:solidFill>
              <a:srgbClr val="000000"/>
            </a:solidFill>
            <a:prstDash val="solid"/>
            <a:round/>
            <a:headEnd len="sm" w="sm" type="none"/>
            <a:tailEnd len="sm" w="sm" type="none"/>
          </a:ln>
        </p:spPr>
      </p:cxnSp>
      <p:cxnSp>
        <p:nvCxnSpPr>
          <p:cNvPr id="301" name="Google Shape;301;p14"/>
          <p:cNvCxnSpPr/>
          <p:nvPr/>
        </p:nvCxnSpPr>
        <p:spPr>
          <a:xfrm flipH="1">
            <a:off x="7666037" y="2393950"/>
            <a:ext cx="300038" cy="1588"/>
          </a:xfrm>
          <a:prstGeom prst="straightConnector1">
            <a:avLst/>
          </a:prstGeom>
          <a:noFill/>
          <a:ln cap="flat" cmpd="sng" w="9525">
            <a:solidFill>
              <a:srgbClr val="000000"/>
            </a:solidFill>
            <a:prstDash val="solid"/>
            <a:round/>
            <a:headEnd len="sm" w="sm" type="none"/>
            <a:tailEnd len="sm" w="sm" type="none"/>
          </a:ln>
        </p:spPr>
      </p:cxnSp>
      <p:cxnSp>
        <p:nvCxnSpPr>
          <p:cNvPr id="302" name="Google Shape;302;p14"/>
          <p:cNvCxnSpPr/>
          <p:nvPr/>
        </p:nvCxnSpPr>
        <p:spPr>
          <a:xfrm>
            <a:off x="7642224" y="2617787"/>
            <a:ext cx="323851" cy="1588"/>
          </a:xfrm>
          <a:prstGeom prst="straightConnector1">
            <a:avLst/>
          </a:prstGeom>
          <a:noFill/>
          <a:ln cap="flat" cmpd="sng" w="9525">
            <a:solidFill>
              <a:srgbClr val="000000"/>
            </a:solidFill>
            <a:prstDash val="solid"/>
            <a:round/>
            <a:headEnd len="sm" w="sm" type="none"/>
            <a:tailEnd len="sm" w="sm" type="none"/>
          </a:ln>
        </p:spPr>
      </p:cxnSp>
      <p:cxnSp>
        <p:nvCxnSpPr>
          <p:cNvPr id="303" name="Google Shape;303;p14"/>
          <p:cNvCxnSpPr/>
          <p:nvPr/>
        </p:nvCxnSpPr>
        <p:spPr>
          <a:xfrm>
            <a:off x="6557962" y="3454399"/>
            <a:ext cx="1408113" cy="1589"/>
          </a:xfrm>
          <a:prstGeom prst="straightConnector1">
            <a:avLst/>
          </a:prstGeom>
          <a:noFill/>
          <a:ln cap="flat" cmpd="sng" w="9525">
            <a:solidFill>
              <a:srgbClr val="000000"/>
            </a:solidFill>
            <a:prstDash val="solid"/>
            <a:round/>
            <a:headEnd len="sm" w="sm" type="none"/>
            <a:tailEnd len="sm" w="sm" type="none"/>
          </a:ln>
        </p:spPr>
      </p:cxnSp>
      <p:cxnSp>
        <p:nvCxnSpPr>
          <p:cNvPr id="304" name="Google Shape;304;p14"/>
          <p:cNvCxnSpPr/>
          <p:nvPr/>
        </p:nvCxnSpPr>
        <p:spPr>
          <a:xfrm>
            <a:off x="6961187" y="3802062"/>
            <a:ext cx="1004888" cy="1589"/>
          </a:xfrm>
          <a:prstGeom prst="straightConnector1">
            <a:avLst/>
          </a:prstGeom>
          <a:noFill/>
          <a:ln cap="flat" cmpd="sng" w="9525">
            <a:solidFill>
              <a:srgbClr val="000000"/>
            </a:solidFill>
            <a:prstDash val="solid"/>
            <a:round/>
            <a:headEnd len="sm" w="sm" type="none"/>
            <a:tailEnd len="sm" w="sm" type="none"/>
          </a:ln>
        </p:spPr>
      </p:cxnSp>
      <p:sp>
        <p:nvSpPr>
          <p:cNvPr id="305" name="Google Shape;305;p14"/>
          <p:cNvSpPr/>
          <p:nvPr/>
        </p:nvSpPr>
        <p:spPr>
          <a:xfrm>
            <a:off x="6904037" y="4167187"/>
            <a:ext cx="376238" cy="176213"/>
          </a:xfrm>
          <a:custGeom>
            <a:rect b="b" l="l" r="r" t="t"/>
            <a:pathLst>
              <a:path extrusionOk="0" h="21600" w="21600">
                <a:moveTo>
                  <a:pt x="0" y="21600"/>
                </a:moveTo>
                <a:lnTo>
                  <a:pt x="8749" y="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06" name="Google Shape;306;p14"/>
          <p:cNvCxnSpPr/>
          <p:nvPr/>
        </p:nvCxnSpPr>
        <p:spPr>
          <a:xfrm>
            <a:off x="6481762" y="4676775"/>
            <a:ext cx="803276" cy="1588"/>
          </a:xfrm>
          <a:prstGeom prst="straightConnector1">
            <a:avLst/>
          </a:prstGeom>
          <a:noFill/>
          <a:ln cap="flat" cmpd="sng" w="9525">
            <a:solidFill>
              <a:srgbClr val="000000"/>
            </a:solidFill>
            <a:prstDash val="solid"/>
            <a:round/>
            <a:headEnd len="sm" w="sm" type="none"/>
            <a:tailEnd len="sm" w="sm" type="none"/>
          </a:ln>
        </p:spPr>
      </p:cxnSp>
      <p:cxnSp>
        <p:nvCxnSpPr>
          <p:cNvPr id="307" name="Google Shape;307;p14"/>
          <p:cNvCxnSpPr/>
          <p:nvPr/>
        </p:nvCxnSpPr>
        <p:spPr>
          <a:xfrm>
            <a:off x="6480968" y="4671218"/>
            <a:ext cx="12701" cy="12701"/>
          </a:xfrm>
          <a:prstGeom prst="straightConnector1">
            <a:avLst/>
          </a:prstGeom>
          <a:noFill/>
          <a:ln cap="flat" cmpd="sng" w="9525">
            <a:solidFill>
              <a:srgbClr val="000000"/>
            </a:solidFill>
            <a:prstDash val="solid"/>
            <a:round/>
            <a:headEnd len="sm" w="sm" type="none"/>
            <a:tailEnd len="sm" w="sm" type="none"/>
          </a:ln>
        </p:spPr>
      </p:cxnSp>
      <p:sp>
        <p:nvSpPr>
          <p:cNvPr id="308" name="Google Shape;308;p14"/>
          <p:cNvSpPr/>
          <p:nvPr/>
        </p:nvSpPr>
        <p:spPr>
          <a:xfrm>
            <a:off x="5715000" y="4814887"/>
            <a:ext cx="471488" cy="198438"/>
          </a:xfrm>
          <a:custGeom>
            <a:rect b="b" l="l" r="r" t="t"/>
            <a:pathLst>
              <a:path extrusionOk="0" h="21600" w="21600">
                <a:moveTo>
                  <a:pt x="0" y="0"/>
                </a:moveTo>
                <a:lnTo>
                  <a:pt x="12218" y="2160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9" name="Google Shape;309;p14"/>
          <p:cNvSpPr/>
          <p:nvPr/>
        </p:nvSpPr>
        <p:spPr>
          <a:xfrm>
            <a:off x="868362" y="1974850"/>
            <a:ext cx="1100138" cy="238125"/>
          </a:xfrm>
          <a:custGeom>
            <a:rect b="b" l="l" r="r" t="t"/>
            <a:pathLst>
              <a:path extrusionOk="0" h="21600" w="21600">
                <a:moveTo>
                  <a:pt x="21600" y="21600"/>
                </a:moveTo>
                <a:lnTo>
                  <a:pt x="21600" y="0"/>
                </a:lnTo>
                <a:lnTo>
                  <a:pt x="0" y="0"/>
                </a:lnTo>
                <a:lnTo>
                  <a:pt x="0" y="1296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0" name="Google Shape;310;p14"/>
          <p:cNvSpPr/>
          <p:nvPr/>
        </p:nvSpPr>
        <p:spPr>
          <a:xfrm>
            <a:off x="2068512" y="1979612"/>
            <a:ext cx="798513" cy="452438"/>
          </a:xfrm>
          <a:custGeom>
            <a:rect b="b" l="l" r="r" t="t"/>
            <a:pathLst>
              <a:path extrusionOk="0" h="21600" w="21600">
                <a:moveTo>
                  <a:pt x="21600" y="21600"/>
                </a:moveTo>
                <a:lnTo>
                  <a:pt x="21600" y="0"/>
                </a:lnTo>
                <a:lnTo>
                  <a:pt x="0" y="0"/>
                </a:lnTo>
                <a:lnTo>
                  <a:pt x="0" y="11823"/>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11" name="Google Shape;311;p14"/>
          <p:cNvCxnSpPr/>
          <p:nvPr/>
        </p:nvCxnSpPr>
        <p:spPr>
          <a:xfrm flipH="1" rot="10800000">
            <a:off x="2457449" y="1655762"/>
            <a:ext cx="1589" cy="195263"/>
          </a:xfrm>
          <a:prstGeom prst="straightConnector1">
            <a:avLst/>
          </a:prstGeom>
          <a:noFill/>
          <a:ln cap="flat" cmpd="sng" w="9525">
            <a:solidFill>
              <a:srgbClr val="000000"/>
            </a:solidFill>
            <a:prstDash val="solid"/>
            <a:round/>
            <a:headEnd len="sm" w="sm" type="none"/>
            <a:tailEnd len="sm" w="sm" type="none"/>
          </a:ln>
        </p:spPr>
      </p:cxnSp>
      <p:sp>
        <p:nvSpPr>
          <p:cNvPr id="312" name="Google Shape;312;p14"/>
          <p:cNvSpPr/>
          <p:nvPr/>
        </p:nvSpPr>
        <p:spPr>
          <a:xfrm>
            <a:off x="3467100" y="1784350"/>
            <a:ext cx="314325" cy="319088"/>
          </a:xfrm>
          <a:custGeom>
            <a:rect b="b" l="l" r="r" t="t"/>
            <a:pathLst>
              <a:path extrusionOk="0" h="21600" w="21600">
                <a:moveTo>
                  <a:pt x="0" y="0"/>
                </a:moveTo>
                <a:lnTo>
                  <a:pt x="0" y="677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3" name="Google Shape;313;p14"/>
          <p:cNvSpPr/>
          <p:nvPr/>
        </p:nvSpPr>
        <p:spPr>
          <a:xfrm>
            <a:off x="4086225" y="1784350"/>
            <a:ext cx="652463" cy="912813"/>
          </a:xfrm>
          <a:custGeom>
            <a:rect b="b" l="l" r="r" t="t"/>
            <a:pathLst>
              <a:path extrusionOk="0" h="21600" w="21600">
                <a:moveTo>
                  <a:pt x="0" y="0"/>
                </a:moveTo>
                <a:lnTo>
                  <a:pt x="0" y="5071"/>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14" name="Google Shape;314;p14"/>
          <p:cNvCxnSpPr/>
          <p:nvPr/>
        </p:nvCxnSpPr>
        <p:spPr>
          <a:xfrm>
            <a:off x="7051674" y="1955800"/>
            <a:ext cx="1589" cy="276225"/>
          </a:xfrm>
          <a:prstGeom prst="straightConnector1">
            <a:avLst/>
          </a:prstGeom>
          <a:noFill/>
          <a:ln cap="flat" cmpd="sng" w="9525">
            <a:solidFill>
              <a:srgbClr val="000000"/>
            </a:solidFill>
            <a:prstDash val="solid"/>
            <a:round/>
            <a:headEnd len="sm" w="sm" type="none"/>
            <a:tailEnd len="sm" w="sm" type="none"/>
          </a:ln>
        </p:spPr>
      </p:cxnSp>
      <p:sp>
        <p:nvSpPr>
          <p:cNvPr id="315" name="Google Shape;315;p14"/>
          <p:cNvSpPr/>
          <p:nvPr/>
        </p:nvSpPr>
        <p:spPr>
          <a:xfrm>
            <a:off x="5767387" y="1727200"/>
            <a:ext cx="338138" cy="766763"/>
          </a:xfrm>
          <a:custGeom>
            <a:rect b="b" l="l" r="r" t="t"/>
            <a:pathLst>
              <a:path extrusionOk="0" h="21600" w="21600">
                <a:moveTo>
                  <a:pt x="0" y="0"/>
                </a:moveTo>
                <a:lnTo>
                  <a:pt x="0" y="6976"/>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16" name="Google Shape;316;p14"/>
          <p:cNvCxnSpPr/>
          <p:nvPr/>
        </p:nvCxnSpPr>
        <p:spPr>
          <a:xfrm flipH="1">
            <a:off x="2225674" y="4857749"/>
            <a:ext cx="1308102" cy="1589"/>
          </a:xfrm>
          <a:prstGeom prst="straightConnector1">
            <a:avLst/>
          </a:prstGeom>
          <a:noFill/>
          <a:ln cap="flat" cmpd="sng" w="9525">
            <a:solidFill>
              <a:srgbClr val="000000"/>
            </a:solidFill>
            <a:prstDash val="solid"/>
            <a:round/>
            <a:headEnd len="sm" w="sm" type="none"/>
            <a:tailEnd len="sm" w="sm" type="none"/>
          </a:ln>
        </p:spPr>
      </p:cxnSp>
      <p:sp>
        <p:nvSpPr>
          <p:cNvPr id="317" name="Google Shape;317;p14"/>
          <p:cNvSpPr/>
          <p:nvPr/>
        </p:nvSpPr>
        <p:spPr>
          <a:xfrm>
            <a:off x="2306637" y="4414837"/>
            <a:ext cx="1679576" cy="200026"/>
          </a:xfrm>
          <a:custGeom>
            <a:rect b="b" l="l" r="r" t="t"/>
            <a:pathLst>
              <a:path extrusionOk="0" h="21600" w="21600">
                <a:moveTo>
                  <a:pt x="21600" y="21600"/>
                </a:moveTo>
                <a:lnTo>
                  <a:pt x="18599" y="0"/>
                </a:lnTo>
                <a:lnTo>
                  <a:pt x="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18" name="Google Shape;318;p14"/>
          <p:cNvCxnSpPr/>
          <p:nvPr/>
        </p:nvCxnSpPr>
        <p:spPr>
          <a:xfrm>
            <a:off x="1782762" y="5160962"/>
            <a:ext cx="2022476" cy="1589"/>
          </a:xfrm>
          <a:prstGeom prst="straightConnector1">
            <a:avLst/>
          </a:prstGeom>
          <a:noFill/>
          <a:ln cap="flat" cmpd="sng" w="9525">
            <a:solidFill>
              <a:srgbClr val="000000"/>
            </a:solidFill>
            <a:prstDash val="solid"/>
            <a:round/>
            <a:headEnd len="sm" w="sm" type="none"/>
            <a:tailEnd len="sm" w="sm" type="none"/>
          </a:ln>
        </p:spPr>
      </p:cxnSp>
      <p:cxnSp>
        <p:nvCxnSpPr>
          <p:cNvPr id="319" name="Google Shape;319;p14"/>
          <p:cNvCxnSpPr/>
          <p:nvPr/>
        </p:nvCxnSpPr>
        <p:spPr>
          <a:xfrm>
            <a:off x="2187574" y="3743324"/>
            <a:ext cx="1117601" cy="1589"/>
          </a:xfrm>
          <a:prstGeom prst="straightConnector1">
            <a:avLst/>
          </a:prstGeom>
          <a:noFill/>
          <a:ln cap="flat" cmpd="sng" w="9525">
            <a:solidFill>
              <a:srgbClr val="000000"/>
            </a:solidFill>
            <a:prstDash val="solid"/>
            <a:round/>
            <a:headEnd len="sm" w="sm" type="none"/>
            <a:tailEnd len="sm" w="sm" type="none"/>
          </a:ln>
        </p:spPr>
      </p:cxnSp>
      <p:sp>
        <p:nvSpPr>
          <p:cNvPr id="320" name="Google Shape;320;p14"/>
          <p:cNvSpPr/>
          <p:nvPr/>
        </p:nvSpPr>
        <p:spPr>
          <a:xfrm>
            <a:off x="2068512" y="4195762"/>
            <a:ext cx="1889126" cy="123826"/>
          </a:xfrm>
          <a:custGeom>
            <a:rect b="b" l="l" r="r" t="t"/>
            <a:pathLst>
              <a:path extrusionOk="0" h="21600" w="21600">
                <a:moveTo>
                  <a:pt x="0" y="0"/>
                </a:moveTo>
                <a:lnTo>
                  <a:pt x="18006"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1" name="Google Shape;321;p14"/>
          <p:cNvSpPr/>
          <p:nvPr/>
        </p:nvSpPr>
        <p:spPr>
          <a:xfrm>
            <a:off x="2116137" y="5132387"/>
            <a:ext cx="1912938" cy="338138"/>
          </a:xfrm>
          <a:custGeom>
            <a:rect b="b" l="l" r="r" t="t"/>
            <a:pathLst>
              <a:path extrusionOk="0" h="21600" w="21600">
                <a:moveTo>
                  <a:pt x="0" y="21600"/>
                </a:moveTo>
                <a:lnTo>
                  <a:pt x="17621"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22" name="Google Shape;322;p14"/>
          <p:cNvCxnSpPr/>
          <p:nvPr/>
        </p:nvCxnSpPr>
        <p:spPr>
          <a:xfrm flipH="1">
            <a:off x="2259012" y="3967162"/>
            <a:ext cx="1308101" cy="1589"/>
          </a:xfrm>
          <a:prstGeom prst="straightConnector1">
            <a:avLst/>
          </a:prstGeom>
          <a:noFill/>
          <a:ln cap="flat" cmpd="sng" w="9525">
            <a:solidFill>
              <a:srgbClr val="000000"/>
            </a:solidFill>
            <a:prstDash val="solid"/>
            <a:round/>
            <a:headEnd len="sm" w="sm" type="none"/>
            <a:tailEnd len="sm" w="sm" type="none"/>
          </a:ln>
        </p:spPr>
      </p:cxnSp>
      <p:sp>
        <p:nvSpPr>
          <p:cNvPr id="323" name="Google Shape;323;p14"/>
          <p:cNvSpPr/>
          <p:nvPr/>
        </p:nvSpPr>
        <p:spPr>
          <a:xfrm>
            <a:off x="4800600" y="1965325"/>
            <a:ext cx="852488" cy="1127125"/>
          </a:xfrm>
          <a:custGeom>
            <a:rect b="b" l="l" r="r" t="t"/>
            <a:pathLst>
              <a:path extrusionOk="0" h="21600" w="21600">
                <a:moveTo>
                  <a:pt x="0" y="0"/>
                </a:moveTo>
                <a:lnTo>
                  <a:pt x="0" y="2921"/>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4" name="Google Shape;324;p14"/>
          <p:cNvSpPr/>
          <p:nvPr/>
        </p:nvSpPr>
        <p:spPr>
          <a:xfrm>
            <a:off x="311150" y="2093912"/>
            <a:ext cx="504825" cy="760413"/>
          </a:xfrm>
          <a:custGeom>
            <a:rect b="b" l="l" r="r" t="t"/>
            <a:pathLst>
              <a:path extrusionOk="0" h="21600" w="21600">
                <a:moveTo>
                  <a:pt x="21600" y="1488"/>
                </a:moveTo>
                <a:lnTo>
                  <a:pt x="17728" y="0"/>
                </a:lnTo>
                <a:lnTo>
                  <a:pt x="0" y="20382"/>
                </a:lnTo>
                <a:lnTo>
                  <a:pt x="3668"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25" name="Google Shape;325;p14"/>
          <p:cNvCxnSpPr/>
          <p:nvPr/>
        </p:nvCxnSpPr>
        <p:spPr>
          <a:xfrm>
            <a:off x="563562" y="1784349"/>
            <a:ext cx="1589" cy="585789"/>
          </a:xfrm>
          <a:prstGeom prst="straightConnector1">
            <a:avLst/>
          </a:prstGeom>
          <a:noFill/>
          <a:ln cap="flat" cmpd="sng" w="9525">
            <a:solidFill>
              <a:srgbClr val="000000"/>
            </a:solidFill>
            <a:prstDash val="solid"/>
            <a:round/>
            <a:headEnd len="sm" w="sm" type="none"/>
            <a:tailEnd len="sm" w="sm" type="none"/>
          </a:ln>
        </p:spPr>
      </p:cxnSp>
      <p:cxnSp>
        <p:nvCxnSpPr>
          <p:cNvPr id="326" name="Google Shape;326;p14"/>
          <p:cNvCxnSpPr/>
          <p:nvPr/>
        </p:nvCxnSpPr>
        <p:spPr>
          <a:xfrm>
            <a:off x="4010025" y="5414962"/>
            <a:ext cx="1271588" cy="1589"/>
          </a:xfrm>
          <a:prstGeom prst="straightConnector1">
            <a:avLst/>
          </a:prstGeom>
          <a:noFill/>
          <a:ln cap="flat" cmpd="sng" w="9525">
            <a:solidFill>
              <a:srgbClr val="000000"/>
            </a:solidFill>
            <a:prstDash val="solid"/>
            <a:round/>
            <a:headEnd len="sm" w="sm" type="none"/>
            <a:tailEnd len="sm" w="sm" type="none"/>
          </a:ln>
        </p:spPr>
      </p:cxnSp>
      <p:sp>
        <p:nvSpPr>
          <p:cNvPr id="327" name="Google Shape;327;p14"/>
          <p:cNvSpPr/>
          <p:nvPr/>
        </p:nvSpPr>
        <p:spPr>
          <a:xfrm>
            <a:off x="808037" y="3197225"/>
            <a:ext cx="180976" cy="319088"/>
          </a:xfrm>
          <a:custGeom>
            <a:rect b="b" l="l" r="r" t="t"/>
            <a:pathLst>
              <a:path extrusionOk="0" h="21600" w="21600">
                <a:moveTo>
                  <a:pt x="0" y="21600"/>
                </a:moveTo>
                <a:lnTo>
                  <a:pt x="21600" y="21600"/>
                </a:lnTo>
                <a:lnTo>
                  <a:pt x="11937"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8" name="Google Shape;328;p14"/>
          <p:cNvSpPr/>
          <p:nvPr/>
        </p:nvSpPr>
        <p:spPr>
          <a:xfrm>
            <a:off x="7466012" y="2479675"/>
            <a:ext cx="171451" cy="190500"/>
          </a:xfrm>
          <a:custGeom>
            <a:rect b="b" l="l" r="r" t="t"/>
            <a:pathLst>
              <a:path extrusionOk="0" h="21600" w="21600">
                <a:moveTo>
                  <a:pt x="21000" y="11340"/>
                </a:moveTo>
                <a:lnTo>
                  <a:pt x="21600" y="14040"/>
                </a:lnTo>
                <a:lnTo>
                  <a:pt x="21600" y="18900"/>
                </a:lnTo>
                <a:lnTo>
                  <a:pt x="19800" y="20520"/>
                </a:lnTo>
                <a:lnTo>
                  <a:pt x="18600" y="21060"/>
                </a:lnTo>
                <a:lnTo>
                  <a:pt x="16800" y="21600"/>
                </a:lnTo>
                <a:lnTo>
                  <a:pt x="15000" y="21600"/>
                </a:lnTo>
                <a:lnTo>
                  <a:pt x="12600" y="21060"/>
                </a:lnTo>
                <a:lnTo>
                  <a:pt x="8400" y="18900"/>
                </a:lnTo>
                <a:lnTo>
                  <a:pt x="4800" y="15120"/>
                </a:lnTo>
                <a:lnTo>
                  <a:pt x="1800" y="11340"/>
                </a:lnTo>
                <a:lnTo>
                  <a:pt x="0" y="7020"/>
                </a:lnTo>
                <a:lnTo>
                  <a:pt x="0" y="3240"/>
                </a:lnTo>
                <a:lnTo>
                  <a:pt x="600" y="2160"/>
                </a:lnTo>
                <a:lnTo>
                  <a:pt x="3000" y="0"/>
                </a:lnTo>
                <a:lnTo>
                  <a:pt x="6600" y="0"/>
                </a:lnTo>
                <a:lnTo>
                  <a:pt x="8400" y="54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9" name="Google Shape;329;p14"/>
          <p:cNvSpPr/>
          <p:nvPr/>
        </p:nvSpPr>
        <p:spPr>
          <a:xfrm>
            <a:off x="6353175" y="4652962"/>
            <a:ext cx="128588" cy="133351"/>
          </a:xfrm>
          <a:custGeom>
            <a:rect b="b" l="l" r="r" t="t"/>
            <a:pathLst>
              <a:path extrusionOk="0" h="21600" w="21600">
                <a:moveTo>
                  <a:pt x="11200" y="20057"/>
                </a:moveTo>
                <a:lnTo>
                  <a:pt x="6400" y="21600"/>
                </a:lnTo>
                <a:lnTo>
                  <a:pt x="1600" y="20057"/>
                </a:lnTo>
                <a:lnTo>
                  <a:pt x="0" y="16971"/>
                </a:lnTo>
                <a:lnTo>
                  <a:pt x="800" y="13114"/>
                </a:lnTo>
                <a:lnTo>
                  <a:pt x="2400" y="9257"/>
                </a:lnTo>
                <a:lnTo>
                  <a:pt x="4800" y="4629"/>
                </a:lnTo>
                <a:lnTo>
                  <a:pt x="8800" y="1543"/>
                </a:lnTo>
                <a:lnTo>
                  <a:pt x="13600" y="0"/>
                </a:lnTo>
                <a:lnTo>
                  <a:pt x="19200" y="0"/>
                </a:lnTo>
                <a:lnTo>
                  <a:pt x="20000" y="1543"/>
                </a:lnTo>
                <a:lnTo>
                  <a:pt x="21600" y="3857"/>
                </a:lnTo>
                <a:lnTo>
                  <a:pt x="21600" y="6943"/>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30" name="Google Shape;330;p14"/>
          <p:cNvCxnSpPr/>
          <p:nvPr/>
        </p:nvCxnSpPr>
        <p:spPr>
          <a:xfrm flipH="1" rot="10800000">
            <a:off x="989012" y="3097212"/>
            <a:ext cx="90488" cy="419101"/>
          </a:xfrm>
          <a:prstGeom prst="straightConnector1">
            <a:avLst/>
          </a:prstGeom>
          <a:noFill/>
          <a:ln cap="flat" cmpd="sng" w="9525">
            <a:solidFill>
              <a:srgbClr val="000000"/>
            </a:solidFill>
            <a:prstDash val="solid"/>
            <a:round/>
            <a:headEnd len="sm" w="sm" type="none"/>
            <a:tailEnd len="sm" w="sm" type="none"/>
          </a:ln>
        </p:spPr>
      </p:cxnSp>
      <p:sp>
        <p:nvSpPr>
          <p:cNvPr id="331" name="Google Shape;331;p14"/>
          <p:cNvSpPr txBox="1"/>
          <p:nvPr/>
        </p:nvSpPr>
        <p:spPr>
          <a:xfrm>
            <a:off x="6787872" y="1531937"/>
            <a:ext cx="537767" cy="35061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Uterine</a:t>
            </a:r>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tube</a:t>
            </a:r>
            <a:endParaRPr/>
          </a:p>
        </p:txBody>
      </p:sp>
      <p:sp>
        <p:nvSpPr>
          <p:cNvPr id="332" name="Google Shape;332;p14"/>
          <p:cNvSpPr txBox="1"/>
          <p:nvPr/>
        </p:nvSpPr>
        <p:spPr>
          <a:xfrm>
            <a:off x="8031162" y="2566987"/>
            <a:ext cx="885057" cy="3506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Suspensory</a:t>
            </a:r>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ligament</a:t>
            </a:r>
            <a:endParaRPr/>
          </a:p>
        </p:txBody>
      </p:sp>
      <p:sp>
        <p:nvSpPr>
          <p:cNvPr id="333" name="Google Shape;333;p14"/>
          <p:cNvSpPr txBox="1"/>
          <p:nvPr/>
        </p:nvSpPr>
        <p:spPr>
          <a:xfrm>
            <a:off x="4489978" y="1498600"/>
            <a:ext cx="639342" cy="35061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Ovarian</a:t>
            </a:r>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ligament</a:t>
            </a:r>
            <a:endParaRPr/>
          </a:p>
        </p:txBody>
      </p:sp>
      <p:sp>
        <p:nvSpPr>
          <p:cNvPr id="334" name="Google Shape;334;p14"/>
          <p:cNvSpPr txBox="1"/>
          <p:nvPr/>
        </p:nvSpPr>
        <p:spPr>
          <a:xfrm>
            <a:off x="7327900" y="4090987"/>
            <a:ext cx="639341" cy="3506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Round</a:t>
            </a:r>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ligament</a:t>
            </a:r>
            <a:endParaRPr/>
          </a:p>
        </p:txBody>
      </p:sp>
      <p:sp>
        <p:nvSpPr>
          <p:cNvPr id="335" name="Google Shape;335;p14"/>
          <p:cNvSpPr txBox="1"/>
          <p:nvPr/>
        </p:nvSpPr>
        <p:spPr>
          <a:xfrm>
            <a:off x="7327900" y="4598987"/>
            <a:ext cx="639341" cy="3506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Cardinal</a:t>
            </a:r>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ligament</a:t>
            </a:r>
            <a:endParaRPr/>
          </a:p>
        </p:txBody>
      </p:sp>
      <p:sp>
        <p:nvSpPr>
          <p:cNvPr id="336" name="Google Shape;336;p14"/>
          <p:cNvSpPr txBox="1"/>
          <p:nvPr/>
        </p:nvSpPr>
        <p:spPr>
          <a:xfrm>
            <a:off x="6242050" y="4906962"/>
            <a:ext cx="851347" cy="3506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Uterosacral</a:t>
            </a:r>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ligament</a:t>
            </a:r>
            <a:endParaRPr/>
          </a:p>
        </p:txBody>
      </p:sp>
      <p:sp>
        <p:nvSpPr>
          <p:cNvPr id="337" name="Google Shape;337;p14"/>
          <p:cNvSpPr txBox="1"/>
          <p:nvPr/>
        </p:nvSpPr>
        <p:spPr>
          <a:xfrm>
            <a:off x="5380037" y="5313362"/>
            <a:ext cx="503983" cy="172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Vagina</a:t>
            </a:r>
            <a:endParaRPr/>
          </a:p>
        </p:txBody>
      </p:sp>
      <p:sp>
        <p:nvSpPr>
          <p:cNvPr id="338" name="Google Shape;338;p14"/>
          <p:cNvSpPr txBox="1"/>
          <p:nvPr/>
        </p:nvSpPr>
        <p:spPr>
          <a:xfrm>
            <a:off x="5711507" y="5986462"/>
            <a:ext cx="1813561"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28.3a</a:t>
            </a:r>
            <a:endParaRPr/>
          </a:p>
        </p:txBody>
      </p:sp>
      <p:sp>
        <p:nvSpPr>
          <p:cNvPr id="339" name="Google Shape;339;p14"/>
          <p:cNvSpPr txBox="1"/>
          <p:nvPr/>
        </p:nvSpPr>
        <p:spPr>
          <a:xfrm>
            <a:off x="1256056" y="6423248"/>
            <a:ext cx="3333063"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5"/>
          <p:cNvSpPr txBox="1"/>
          <p:nvPr>
            <p:ph idx="4294967295" type="sldNum"/>
          </p:nvPr>
        </p:nvSpPr>
        <p:spPr>
          <a:xfrm>
            <a:off x="8940975" y="6324600"/>
            <a:ext cx="386663"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345" name="Google Shape;345;p15"/>
          <p:cNvSpPr txBox="1"/>
          <p:nvPr>
            <p:ph idx="4294967295" type="title"/>
          </p:nvPr>
        </p:nvSpPr>
        <p:spPr>
          <a:xfrm>
            <a:off x="469898" y="25398"/>
            <a:ext cx="9144004" cy="1143004"/>
          </a:xfrm>
          <a:prstGeom prst="rect">
            <a:avLst/>
          </a:prstGeom>
          <a:noFill/>
          <a:ln>
            <a:noFill/>
          </a:ln>
        </p:spPr>
        <p:txBody>
          <a:bodyPr anchorCtr="0" anchor="ctr" bIns="45700" lIns="45700" spcFirstLastPara="1" rIns="45700" wrap="square" tIns="45700">
            <a:normAutofit/>
          </a:bodyPr>
          <a:lstStyle/>
          <a:p>
            <a:pPr indent="0" lvl="1" marL="0" rtl="0" algn="l">
              <a:lnSpc>
                <a:spcPct val="100000"/>
              </a:lnSpc>
              <a:spcBef>
                <a:spcPts val="0"/>
              </a:spcBef>
              <a:spcAft>
                <a:spcPts val="0"/>
              </a:spcAft>
              <a:buClr>
                <a:srgbClr val="000000"/>
              </a:buClr>
              <a:buSzPts val="3600"/>
              <a:buFont typeface="Arial"/>
              <a:buNone/>
            </a:pPr>
            <a:r>
              <a:rPr b="1" lang="en-US"/>
              <a:t>The Uterus </a:t>
            </a:r>
            <a:endParaRPr b="0" sz="1200"/>
          </a:p>
        </p:txBody>
      </p:sp>
      <p:sp>
        <p:nvSpPr>
          <p:cNvPr id="346" name="Google Shape;346;p15"/>
          <p:cNvSpPr txBox="1"/>
          <p:nvPr>
            <p:ph idx="4294967295" type="body"/>
          </p:nvPr>
        </p:nvSpPr>
        <p:spPr>
          <a:xfrm>
            <a:off x="104328" y="723900"/>
            <a:ext cx="8659665" cy="54102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0000"/>
              </a:buClr>
              <a:buSzPts val="2322"/>
              <a:buFont typeface="Times New Roman"/>
              <a:buNone/>
            </a:pPr>
            <a:r>
              <a:t/>
            </a:r>
            <a:endParaRPr b="1" sz="2322">
              <a:solidFill>
                <a:srgbClr val="000000"/>
              </a:solidFill>
              <a:latin typeface="Times New Roman"/>
              <a:ea typeface="Times New Roman"/>
              <a:cs typeface="Times New Roman"/>
              <a:sym typeface="Times New Roman"/>
            </a:endParaRPr>
          </a:p>
          <a:p>
            <a:pPr indent="0" lvl="0" marL="0" rtl="0" algn="l">
              <a:lnSpc>
                <a:spcPct val="90000"/>
              </a:lnSpc>
              <a:spcBef>
                <a:spcPts val="400"/>
              </a:spcBef>
              <a:spcAft>
                <a:spcPts val="0"/>
              </a:spcAft>
              <a:buClr>
                <a:srgbClr val="000000"/>
              </a:buClr>
              <a:buSzPts val="2322"/>
              <a:buFont typeface="Times New Roman"/>
              <a:buNone/>
            </a:pPr>
            <a:r>
              <a:rPr b="1" lang="en-US" sz="2322">
                <a:solidFill>
                  <a:srgbClr val="000000"/>
                </a:solidFill>
                <a:latin typeface="Times New Roman"/>
                <a:ea typeface="Times New Roman"/>
                <a:cs typeface="Times New Roman"/>
                <a:sym typeface="Times New Roman"/>
              </a:rPr>
              <a:t>B</a:t>
            </a:r>
            <a:r>
              <a:rPr lang="en-US" sz="2408"/>
              <a:t>. Uterine Wall </a:t>
            </a:r>
            <a:endParaRPr sz="2408"/>
          </a:p>
          <a:p>
            <a:pPr indent="0" lvl="0" marL="0" rtl="0" algn="l">
              <a:lnSpc>
                <a:spcPct val="90000"/>
              </a:lnSpc>
              <a:spcBef>
                <a:spcPts val="400"/>
              </a:spcBef>
              <a:spcAft>
                <a:spcPts val="0"/>
              </a:spcAft>
              <a:buClr>
                <a:srgbClr val="000000"/>
              </a:buClr>
              <a:buSzPts val="2408"/>
              <a:buFont typeface="Times New Roman"/>
              <a:buNone/>
            </a:pPr>
            <a:r>
              <a:t/>
            </a:r>
            <a:endParaRPr sz="2408"/>
          </a:p>
          <a:p>
            <a:pPr indent="-393192" lvl="0" marL="491490" rtl="0" algn="l">
              <a:lnSpc>
                <a:spcPct val="90000"/>
              </a:lnSpc>
              <a:spcBef>
                <a:spcPts val="400"/>
              </a:spcBef>
              <a:spcAft>
                <a:spcPts val="0"/>
              </a:spcAft>
              <a:buClr>
                <a:srgbClr val="000000"/>
              </a:buClr>
              <a:buSzPts val="2000"/>
              <a:buFont typeface="Times New Roman"/>
              <a:buChar char="●"/>
            </a:pPr>
            <a:r>
              <a:rPr b="1" lang="en-US"/>
              <a:t>perimetrium</a:t>
            </a:r>
            <a:r>
              <a:rPr lang="en-US" sz="2064">
                <a:solidFill>
                  <a:srgbClr val="000000"/>
                </a:solidFill>
                <a:latin typeface="Times New Roman"/>
                <a:ea typeface="Times New Roman"/>
                <a:cs typeface="Times New Roman"/>
                <a:sym typeface="Times New Roman"/>
              </a:rPr>
              <a:t> - external serosa layer</a:t>
            </a:r>
            <a:endParaRPr/>
          </a:p>
          <a:p>
            <a:pPr indent="-393192" lvl="0" marL="491490" rtl="0" algn="l">
              <a:lnSpc>
                <a:spcPct val="90000"/>
              </a:lnSpc>
              <a:spcBef>
                <a:spcPts val="400"/>
              </a:spcBef>
              <a:spcAft>
                <a:spcPts val="0"/>
              </a:spcAft>
              <a:buClr>
                <a:srgbClr val="000000"/>
              </a:buClr>
              <a:buSzPts val="2000"/>
              <a:buFont typeface="Times New Roman"/>
              <a:buChar char="●"/>
            </a:pPr>
            <a:r>
              <a:rPr b="1" lang="en-US"/>
              <a:t>myometrium</a:t>
            </a:r>
            <a:r>
              <a:rPr lang="en-US" sz="2064">
                <a:solidFill>
                  <a:srgbClr val="000000"/>
                </a:solidFill>
                <a:latin typeface="Times New Roman"/>
                <a:ea typeface="Times New Roman"/>
                <a:cs typeface="Times New Roman"/>
                <a:sym typeface="Times New Roman"/>
              </a:rPr>
              <a:t> - middle muscular layer </a:t>
            </a:r>
            <a:endParaRPr/>
          </a:p>
          <a:p>
            <a:pPr indent="-468083" lvl="1" marL="981418" rtl="0" algn="l">
              <a:lnSpc>
                <a:spcPct val="100000"/>
              </a:lnSpc>
              <a:spcBef>
                <a:spcPts val="0"/>
              </a:spcBef>
              <a:spcAft>
                <a:spcPts val="0"/>
              </a:spcAft>
              <a:buClr>
                <a:srgbClr val="000000"/>
              </a:buClr>
              <a:buSzPts val="2064"/>
              <a:buFont typeface="Times New Roman"/>
              <a:buChar char="●"/>
            </a:pPr>
            <a:r>
              <a:rPr lang="en-US" sz="2064">
                <a:solidFill>
                  <a:srgbClr val="000000"/>
                </a:solidFill>
                <a:latin typeface="Times New Roman"/>
                <a:ea typeface="Times New Roman"/>
                <a:cs typeface="Times New Roman"/>
                <a:sym typeface="Times New Roman"/>
              </a:rPr>
              <a:t>constitutes most of the uterine wall</a:t>
            </a:r>
            <a:endParaRPr/>
          </a:p>
          <a:p>
            <a:pPr indent="-468083" lvl="1" marL="981418" rtl="0" algn="l">
              <a:lnSpc>
                <a:spcPct val="100000"/>
              </a:lnSpc>
              <a:spcBef>
                <a:spcPts val="0"/>
              </a:spcBef>
              <a:spcAft>
                <a:spcPts val="0"/>
              </a:spcAft>
              <a:buClr>
                <a:srgbClr val="000000"/>
              </a:buClr>
              <a:buSzPts val="2064"/>
              <a:buFont typeface="Times New Roman"/>
              <a:buChar char="●"/>
            </a:pPr>
            <a:r>
              <a:rPr lang="en-US" sz="2064">
                <a:solidFill>
                  <a:srgbClr val="000000"/>
                </a:solidFill>
                <a:latin typeface="Times New Roman"/>
                <a:ea typeface="Times New Roman"/>
                <a:cs typeface="Times New Roman"/>
                <a:sym typeface="Times New Roman"/>
              </a:rPr>
              <a:t>composed mainly of </a:t>
            </a:r>
            <a:r>
              <a:rPr b="1" lang="en-US"/>
              <a:t>smooth muscle </a:t>
            </a:r>
            <a:endParaRPr/>
          </a:p>
          <a:p>
            <a:pPr indent="-393192" lvl="0" marL="491490" rtl="0" algn="l">
              <a:lnSpc>
                <a:spcPct val="100000"/>
              </a:lnSpc>
              <a:spcBef>
                <a:spcPts val="0"/>
              </a:spcBef>
              <a:spcAft>
                <a:spcPts val="0"/>
              </a:spcAft>
              <a:buClr>
                <a:srgbClr val="000000"/>
              </a:buClr>
              <a:buSzPts val="2000"/>
              <a:buFont typeface="Times New Roman"/>
              <a:buChar char="●"/>
            </a:pPr>
            <a:r>
              <a:rPr b="1" lang="en-US"/>
              <a:t>endometrium</a:t>
            </a:r>
            <a:r>
              <a:rPr lang="en-US" sz="2064">
                <a:solidFill>
                  <a:srgbClr val="000000"/>
                </a:solidFill>
                <a:latin typeface="Times New Roman"/>
                <a:ea typeface="Times New Roman"/>
                <a:cs typeface="Times New Roman"/>
                <a:sym typeface="Times New Roman"/>
              </a:rPr>
              <a:t> – inner mucosa</a:t>
            </a:r>
            <a:endParaRPr/>
          </a:p>
          <a:p>
            <a:pPr indent="-468083" lvl="1" marL="981418" rtl="0" algn="l">
              <a:lnSpc>
                <a:spcPct val="100000"/>
              </a:lnSpc>
              <a:spcBef>
                <a:spcPts val="0"/>
              </a:spcBef>
              <a:spcAft>
                <a:spcPts val="0"/>
              </a:spcAft>
              <a:buClr>
                <a:srgbClr val="000000"/>
              </a:buClr>
              <a:buSzPts val="2064"/>
              <a:buFont typeface="Times New Roman"/>
              <a:buChar char="●"/>
            </a:pPr>
            <a:r>
              <a:rPr lang="en-US" sz="2064">
                <a:solidFill>
                  <a:srgbClr val="000000"/>
                </a:solidFill>
                <a:latin typeface="Times New Roman"/>
                <a:ea typeface="Times New Roman"/>
                <a:cs typeface="Times New Roman"/>
                <a:sym typeface="Times New Roman"/>
              </a:rPr>
              <a:t>simple columnar epithelium, compound tubular glands, and a stroma populated with leukocytes, macrophages, and other cells.</a:t>
            </a:r>
            <a:endParaRPr/>
          </a:p>
          <a:p>
            <a:pPr indent="-468084" lvl="2" marL="1374610" rtl="0" algn="l">
              <a:lnSpc>
                <a:spcPct val="100000"/>
              </a:lnSpc>
              <a:spcBef>
                <a:spcPts val="0"/>
              </a:spcBef>
              <a:spcAft>
                <a:spcPts val="0"/>
              </a:spcAft>
              <a:buClr>
                <a:srgbClr val="000000"/>
              </a:buClr>
              <a:buSzPts val="2064"/>
              <a:buFont typeface="Times New Roman"/>
              <a:buChar char="●"/>
            </a:pPr>
            <a:r>
              <a:rPr b="1" lang="en-US" sz="2064">
                <a:solidFill>
                  <a:srgbClr val="000000"/>
                </a:solidFill>
                <a:latin typeface="Times New Roman"/>
                <a:ea typeface="Times New Roman"/>
                <a:cs typeface="Times New Roman"/>
                <a:sym typeface="Times New Roman"/>
              </a:rPr>
              <a:t>stratum functionalis </a:t>
            </a:r>
            <a:r>
              <a:rPr b="0" lang="en-US"/>
              <a:t>– superficial half, shed each menstrual period</a:t>
            </a:r>
            <a:endParaRPr b="0"/>
          </a:p>
          <a:p>
            <a:pPr indent="-468084" lvl="2" marL="1374610" rtl="0" algn="l">
              <a:lnSpc>
                <a:spcPct val="100000"/>
              </a:lnSpc>
              <a:spcBef>
                <a:spcPts val="0"/>
              </a:spcBef>
              <a:spcAft>
                <a:spcPts val="0"/>
              </a:spcAft>
              <a:buClr>
                <a:srgbClr val="000000"/>
              </a:buClr>
              <a:buSzPts val="2064"/>
              <a:buFont typeface="Times New Roman"/>
              <a:buChar char="●"/>
            </a:pPr>
            <a:r>
              <a:rPr b="1" lang="en-US" sz="2064">
                <a:solidFill>
                  <a:srgbClr val="000000"/>
                </a:solidFill>
                <a:latin typeface="Times New Roman"/>
                <a:ea typeface="Times New Roman"/>
                <a:cs typeface="Times New Roman"/>
                <a:sym typeface="Times New Roman"/>
              </a:rPr>
              <a:t>stratum basalis </a:t>
            </a:r>
            <a:r>
              <a:rPr b="0" lang="en-US"/>
              <a:t>- deep layer, stays behind and regenerates a new stratum functionalis with each menstrual cycle</a:t>
            </a:r>
            <a:endParaRPr b="0"/>
          </a:p>
          <a:p>
            <a:pPr indent="-468083" lvl="1" marL="981418" rtl="0" algn="l">
              <a:lnSpc>
                <a:spcPct val="100000"/>
              </a:lnSpc>
              <a:spcBef>
                <a:spcPts val="0"/>
              </a:spcBef>
              <a:spcAft>
                <a:spcPts val="0"/>
              </a:spcAft>
              <a:buClr>
                <a:srgbClr val="000000"/>
              </a:buClr>
              <a:buSzPts val="2064"/>
              <a:buFont typeface="Times New Roman"/>
              <a:buChar char="●"/>
            </a:pPr>
            <a:r>
              <a:rPr lang="en-US" sz="2064">
                <a:solidFill>
                  <a:srgbClr val="000000"/>
                </a:solidFill>
                <a:latin typeface="Times New Roman"/>
                <a:ea typeface="Times New Roman"/>
                <a:cs typeface="Times New Roman"/>
                <a:sym typeface="Times New Roman"/>
              </a:rPr>
              <a:t>during pregnancy, the endometrium is the </a:t>
            </a:r>
            <a:r>
              <a:rPr b="1" lang="en-US"/>
              <a:t>site of attachment </a:t>
            </a:r>
            <a:r>
              <a:rPr lang="en-US" sz="2064">
                <a:solidFill>
                  <a:srgbClr val="000000"/>
                </a:solidFill>
                <a:latin typeface="Times New Roman"/>
                <a:ea typeface="Times New Roman"/>
                <a:cs typeface="Times New Roman"/>
                <a:sym typeface="Times New Roman"/>
              </a:rPr>
              <a:t>of the embryo and forms the </a:t>
            </a:r>
            <a:r>
              <a:rPr b="1" lang="en-US"/>
              <a:t>maternal part of the placenta </a:t>
            </a:r>
            <a:r>
              <a:rPr lang="en-US" sz="2064">
                <a:solidFill>
                  <a:srgbClr val="000000"/>
                </a:solidFill>
                <a:latin typeface="Times New Roman"/>
                <a:ea typeface="Times New Roman"/>
                <a:cs typeface="Times New Roman"/>
                <a:sym typeface="Times New Roman"/>
              </a:rPr>
              <a:t>from which the fetus is nourished</a:t>
            </a:r>
            <a:endParaRPr/>
          </a:p>
        </p:txBody>
      </p:sp>
      <p:grpSp>
        <p:nvGrpSpPr>
          <p:cNvPr id="347" name="Google Shape;347;p15"/>
          <p:cNvGrpSpPr/>
          <p:nvPr/>
        </p:nvGrpSpPr>
        <p:grpSpPr>
          <a:xfrm>
            <a:off x="-74261" y="6205461"/>
            <a:ext cx="12248974" cy="755704"/>
            <a:chOff x="-2" y="-1"/>
            <a:chExt cx="12248973" cy="755703"/>
          </a:xfrm>
        </p:grpSpPr>
        <p:sp>
          <p:nvSpPr>
            <p:cNvPr id="348" name="Google Shape;348;p15"/>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49" name="Google Shape;349;p15"/>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50" name="Google Shape;350;p15"/>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351" name="Google Shape;351;p15"/>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6"/>
          <p:cNvSpPr txBox="1"/>
          <p:nvPr>
            <p:ph idx="4294967295" type="sldNum"/>
          </p:nvPr>
        </p:nvSpPr>
        <p:spPr>
          <a:xfrm>
            <a:off x="8940975" y="6324600"/>
            <a:ext cx="386663"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357" name="Google Shape;357;p16"/>
          <p:cNvSpPr txBox="1"/>
          <p:nvPr>
            <p:ph idx="4294967295" type="title"/>
          </p:nvPr>
        </p:nvSpPr>
        <p:spPr>
          <a:xfrm>
            <a:off x="469898" y="25398"/>
            <a:ext cx="9144004" cy="1143004"/>
          </a:xfrm>
          <a:prstGeom prst="rect">
            <a:avLst/>
          </a:prstGeom>
          <a:noFill/>
          <a:ln>
            <a:noFill/>
          </a:ln>
        </p:spPr>
        <p:txBody>
          <a:bodyPr anchorCtr="0" anchor="ctr" bIns="45700" lIns="45700" spcFirstLastPara="1" rIns="45700" wrap="square" tIns="45700">
            <a:normAutofit/>
          </a:bodyPr>
          <a:lstStyle/>
          <a:p>
            <a:pPr indent="0" lvl="1" marL="0" rtl="0" algn="l">
              <a:lnSpc>
                <a:spcPct val="100000"/>
              </a:lnSpc>
              <a:spcBef>
                <a:spcPts val="0"/>
              </a:spcBef>
              <a:spcAft>
                <a:spcPts val="0"/>
              </a:spcAft>
              <a:buClr>
                <a:srgbClr val="000000"/>
              </a:buClr>
              <a:buSzPts val="3600"/>
              <a:buFont typeface="Arial"/>
              <a:buNone/>
            </a:pPr>
            <a:r>
              <a:rPr b="1" lang="en-US"/>
              <a:t>The Uterus </a:t>
            </a:r>
            <a:endParaRPr b="0" sz="1200"/>
          </a:p>
        </p:txBody>
      </p:sp>
      <p:sp>
        <p:nvSpPr>
          <p:cNvPr id="358" name="Google Shape;358;p16"/>
          <p:cNvSpPr txBox="1"/>
          <p:nvPr>
            <p:ph idx="4294967295" type="body"/>
          </p:nvPr>
        </p:nvSpPr>
        <p:spPr>
          <a:xfrm>
            <a:off x="104328" y="723900"/>
            <a:ext cx="8659665" cy="54102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0000"/>
              </a:buClr>
              <a:buSzPts val="2322"/>
              <a:buFont typeface="Times New Roman"/>
              <a:buNone/>
            </a:pPr>
            <a:r>
              <a:t/>
            </a:r>
            <a:endParaRPr b="1" sz="2322">
              <a:solidFill>
                <a:srgbClr val="000000"/>
              </a:solidFill>
              <a:latin typeface="Times New Roman"/>
              <a:ea typeface="Times New Roman"/>
              <a:cs typeface="Times New Roman"/>
              <a:sym typeface="Times New Roman"/>
            </a:endParaRPr>
          </a:p>
          <a:p>
            <a:pPr indent="0" lvl="0" marL="0" rtl="0" algn="l">
              <a:lnSpc>
                <a:spcPct val="90000"/>
              </a:lnSpc>
              <a:spcBef>
                <a:spcPts val="400"/>
              </a:spcBef>
              <a:spcAft>
                <a:spcPts val="0"/>
              </a:spcAft>
              <a:buClr>
                <a:srgbClr val="000000"/>
              </a:buClr>
              <a:buSzPts val="2322"/>
              <a:buFont typeface="Times New Roman"/>
              <a:buNone/>
            </a:pPr>
            <a:r>
              <a:rPr b="1" lang="en-US" sz="2322">
                <a:solidFill>
                  <a:srgbClr val="000000"/>
                </a:solidFill>
                <a:latin typeface="Times New Roman"/>
                <a:ea typeface="Times New Roman"/>
                <a:cs typeface="Times New Roman"/>
                <a:sym typeface="Times New Roman"/>
              </a:rPr>
              <a:t>B</a:t>
            </a:r>
            <a:r>
              <a:rPr lang="en-US" sz="2408"/>
              <a:t>. Uterine Wall </a:t>
            </a:r>
            <a:endParaRPr sz="2408"/>
          </a:p>
          <a:p>
            <a:pPr indent="0" lvl="0" marL="0" rtl="0" algn="l">
              <a:lnSpc>
                <a:spcPct val="90000"/>
              </a:lnSpc>
              <a:spcBef>
                <a:spcPts val="400"/>
              </a:spcBef>
              <a:spcAft>
                <a:spcPts val="0"/>
              </a:spcAft>
              <a:buClr>
                <a:srgbClr val="000000"/>
              </a:buClr>
              <a:buSzPts val="2408"/>
              <a:buFont typeface="Times New Roman"/>
              <a:buNone/>
            </a:pPr>
            <a:r>
              <a:t/>
            </a:r>
            <a:endParaRPr sz="2408"/>
          </a:p>
          <a:p>
            <a:pPr indent="-393192" lvl="0" marL="491490" rtl="0" algn="l">
              <a:lnSpc>
                <a:spcPct val="90000"/>
              </a:lnSpc>
              <a:spcBef>
                <a:spcPts val="400"/>
              </a:spcBef>
              <a:spcAft>
                <a:spcPts val="0"/>
              </a:spcAft>
              <a:buClr>
                <a:srgbClr val="000000"/>
              </a:buClr>
              <a:buSzPts val="2000"/>
              <a:buFont typeface="Times New Roman"/>
              <a:buChar char="●"/>
            </a:pPr>
            <a:r>
              <a:rPr b="1" lang="en-US"/>
              <a:t>perimetrium</a:t>
            </a:r>
            <a:r>
              <a:rPr lang="en-US" sz="2064">
                <a:solidFill>
                  <a:srgbClr val="000000"/>
                </a:solidFill>
                <a:latin typeface="Times New Roman"/>
                <a:ea typeface="Times New Roman"/>
                <a:cs typeface="Times New Roman"/>
                <a:sym typeface="Times New Roman"/>
              </a:rPr>
              <a:t> - external serosa layer</a:t>
            </a:r>
            <a:endParaRPr/>
          </a:p>
          <a:p>
            <a:pPr indent="-393192" lvl="0" marL="491490" rtl="0" algn="l">
              <a:lnSpc>
                <a:spcPct val="90000"/>
              </a:lnSpc>
              <a:spcBef>
                <a:spcPts val="400"/>
              </a:spcBef>
              <a:spcAft>
                <a:spcPts val="0"/>
              </a:spcAft>
              <a:buClr>
                <a:srgbClr val="000000"/>
              </a:buClr>
              <a:buSzPts val="2000"/>
              <a:buFont typeface="Times New Roman"/>
              <a:buChar char="●"/>
            </a:pPr>
            <a:r>
              <a:rPr b="1" lang="en-US"/>
              <a:t>myometrium</a:t>
            </a:r>
            <a:r>
              <a:rPr lang="en-US" sz="2064">
                <a:solidFill>
                  <a:srgbClr val="000000"/>
                </a:solidFill>
                <a:latin typeface="Times New Roman"/>
                <a:ea typeface="Times New Roman"/>
                <a:cs typeface="Times New Roman"/>
                <a:sym typeface="Times New Roman"/>
              </a:rPr>
              <a:t> - middle muscular layer </a:t>
            </a:r>
            <a:endParaRPr/>
          </a:p>
          <a:p>
            <a:pPr indent="-468083" lvl="1" marL="981418" rtl="0" algn="l">
              <a:lnSpc>
                <a:spcPct val="100000"/>
              </a:lnSpc>
              <a:spcBef>
                <a:spcPts val="0"/>
              </a:spcBef>
              <a:spcAft>
                <a:spcPts val="0"/>
              </a:spcAft>
              <a:buClr>
                <a:srgbClr val="000000"/>
              </a:buClr>
              <a:buSzPts val="2064"/>
              <a:buFont typeface="Times New Roman"/>
              <a:buChar char="●"/>
            </a:pPr>
            <a:r>
              <a:rPr lang="en-US" sz="2064">
                <a:solidFill>
                  <a:srgbClr val="000000"/>
                </a:solidFill>
                <a:latin typeface="Times New Roman"/>
                <a:ea typeface="Times New Roman"/>
                <a:cs typeface="Times New Roman"/>
                <a:sym typeface="Times New Roman"/>
              </a:rPr>
              <a:t>constitutes most of the uterine wall</a:t>
            </a:r>
            <a:endParaRPr/>
          </a:p>
          <a:p>
            <a:pPr indent="-468083" lvl="1" marL="981418" rtl="0" algn="l">
              <a:lnSpc>
                <a:spcPct val="100000"/>
              </a:lnSpc>
              <a:spcBef>
                <a:spcPts val="0"/>
              </a:spcBef>
              <a:spcAft>
                <a:spcPts val="0"/>
              </a:spcAft>
              <a:buClr>
                <a:srgbClr val="000000"/>
              </a:buClr>
              <a:buSzPts val="2064"/>
              <a:buFont typeface="Times New Roman"/>
              <a:buChar char="●"/>
            </a:pPr>
            <a:r>
              <a:rPr lang="en-US" sz="2064">
                <a:solidFill>
                  <a:srgbClr val="000000"/>
                </a:solidFill>
                <a:latin typeface="Times New Roman"/>
                <a:ea typeface="Times New Roman"/>
                <a:cs typeface="Times New Roman"/>
                <a:sym typeface="Times New Roman"/>
              </a:rPr>
              <a:t>composed mainly of </a:t>
            </a:r>
            <a:r>
              <a:rPr b="1" lang="en-US"/>
              <a:t>smooth muscle </a:t>
            </a:r>
            <a:endParaRPr/>
          </a:p>
          <a:p>
            <a:pPr indent="-393192" lvl="0" marL="491490" rtl="0" algn="l">
              <a:lnSpc>
                <a:spcPct val="100000"/>
              </a:lnSpc>
              <a:spcBef>
                <a:spcPts val="0"/>
              </a:spcBef>
              <a:spcAft>
                <a:spcPts val="0"/>
              </a:spcAft>
              <a:buClr>
                <a:srgbClr val="000000"/>
              </a:buClr>
              <a:buSzPts val="2000"/>
              <a:buFont typeface="Times New Roman"/>
              <a:buChar char="●"/>
            </a:pPr>
            <a:r>
              <a:rPr b="1" lang="en-US"/>
              <a:t>endometrium</a:t>
            </a:r>
            <a:r>
              <a:rPr lang="en-US" sz="2064">
                <a:solidFill>
                  <a:srgbClr val="000000"/>
                </a:solidFill>
                <a:latin typeface="Times New Roman"/>
                <a:ea typeface="Times New Roman"/>
                <a:cs typeface="Times New Roman"/>
                <a:sym typeface="Times New Roman"/>
              </a:rPr>
              <a:t> – inner mucosa</a:t>
            </a:r>
            <a:endParaRPr/>
          </a:p>
          <a:p>
            <a:pPr indent="-468083" lvl="1" marL="981418" rtl="0" algn="l">
              <a:lnSpc>
                <a:spcPct val="100000"/>
              </a:lnSpc>
              <a:spcBef>
                <a:spcPts val="0"/>
              </a:spcBef>
              <a:spcAft>
                <a:spcPts val="0"/>
              </a:spcAft>
              <a:buClr>
                <a:srgbClr val="000000"/>
              </a:buClr>
              <a:buSzPts val="2064"/>
              <a:buFont typeface="Times New Roman"/>
              <a:buChar char="●"/>
            </a:pPr>
            <a:r>
              <a:rPr lang="en-US" sz="2064">
                <a:solidFill>
                  <a:srgbClr val="000000"/>
                </a:solidFill>
                <a:latin typeface="Times New Roman"/>
                <a:ea typeface="Times New Roman"/>
                <a:cs typeface="Times New Roman"/>
                <a:sym typeface="Times New Roman"/>
              </a:rPr>
              <a:t>simple columnar epithelium, compound tubular glands, and a stroma populated with leukocytes, macrophages, and other cells.</a:t>
            </a:r>
            <a:endParaRPr/>
          </a:p>
          <a:p>
            <a:pPr indent="-468084" lvl="2" marL="1374610" rtl="0" algn="l">
              <a:lnSpc>
                <a:spcPct val="100000"/>
              </a:lnSpc>
              <a:spcBef>
                <a:spcPts val="0"/>
              </a:spcBef>
              <a:spcAft>
                <a:spcPts val="0"/>
              </a:spcAft>
              <a:buClr>
                <a:srgbClr val="000000"/>
              </a:buClr>
              <a:buSzPts val="2064"/>
              <a:buFont typeface="Times New Roman"/>
              <a:buChar char="●"/>
            </a:pPr>
            <a:r>
              <a:rPr b="1" lang="en-US" sz="2064">
                <a:solidFill>
                  <a:srgbClr val="000000"/>
                </a:solidFill>
                <a:latin typeface="Times New Roman"/>
                <a:ea typeface="Times New Roman"/>
                <a:cs typeface="Times New Roman"/>
                <a:sym typeface="Times New Roman"/>
              </a:rPr>
              <a:t>stratum functionalis </a:t>
            </a:r>
            <a:r>
              <a:rPr b="0" lang="en-US"/>
              <a:t>– superficial half, shed each menstrual period</a:t>
            </a:r>
            <a:endParaRPr b="0"/>
          </a:p>
          <a:p>
            <a:pPr indent="-468084" lvl="2" marL="1374610" rtl="0" algn="l">
              <a:lnSpc>
                <a:spcPct val="100000"/>
              </a:lnSpc>
              <a:spcBef>
                <a:spcPts val="0"/>
              </a:spcBef>
              <a:spcAft>
                <a:spcPts val="0"/>
              </a:spcAft>
              <a:buClr>
                <a:srgbClr val="000000"/>
              </a:buClr>
              <a:buSzPts val="2064"/>
              <a:buFont typeface="Times New Roman"/>
              <a:buChar char="●"/>
            </a:pPr>
            <a:r>
              <a:rPr b="1" lang="en-US" sz="2064">
                <a:solidFill>
                  <a:srgbClr val="000000"/>
                </a:solidFill>
                <a:latin typeface="Times New Roman"/>
                <a:ea typeface="Times New Roman"/>
                <a:cs typeface="Times New Roman"/>
                <a:sym typeface="Times New Roman"/>
              </a:rPr>
              <a:t>stratum basalis </a:t>
            </a:r>
            <a:r>
              <a:rPr b="0" lang="en-US"/>
              <a:t>- deep layer, stays behind and regenerates a new stratum functionalis with each menstrual cycle</a:t>
            </a:r>
            <a:endParaRPr b="0"/>
          </a:p>
          <a:p>
            <a:pPr indent="-468083" lvl="1" marL="981418" rtl="0" algn="l">
              <a:lnSpc>
                <a:spcPct val="100000"/>
              </a:lnSpc>
              <a:spcBef>
                <a:spcPts val="0"/>
              </a:spcBef>
              <a:spcAft>
                <a:spcPts val="0"/>
              </a:spcAft>
              <a:buClr>
                <a:srgbClr val="000000"/>
              </a:buClr>
              <a:buSzPts val="2064"/>
              <a:buFont typeface="Times New Roman"/>
              <a:buChar char="●"/>
            </a:pPr>
            <a:r>
              <a:rPr lang="en-US" sz="2064">
                <a:solidFill>
                  <a:srgbClr val="000000"/>
                </a:solidFill>
                <a:latin typeface="Times New Roman"/>
                <a:ea typeface="Times New Roman"/>
                <a:cs typeface="Times New Roman"/>
                <a:sym typeface="Times New Roman"/>
              </a:rPr>
              <a:t>during pregnancy, the endometrium is the </a:t>
            </a:r>
            <a:r>
              <a:rPr b="1" lang="en-US"/>
              <a:t>site of attachment </a:t>
            </a:r>
            <a:r>
              <a:rPr lang="en-US" sz="2064">
                <a:solidFill>
                  <a:srgbClr val="000000"/>
                </a:solidFill>
                <a:latin typeface="Times New Roman"/>
                <a:ea typeface="Times New Roman"/>
                <a:cs typeface="Times New Roman"/>
                <a:sym typeface="Times New Roman"/>
              </a:rPr>
              <a:t>of the embryo and forms the </a:t>
            </a:r>
            <a:r>
              <a:rPr b="1" lang="en-US"/>
              <a:t>maternal part of the placenta </a:t>
            </a:r>
            <a:r>
              <a:rPr lang="en-US" sz="2064">
                <a:solidFill>
                  <a:srgbClr val="000000"/>
                </a:solidFill>
                <a:latin typeface="Times New Roman"/>
                <a:ea typeface="Times New Roman"/>
                <a:cs typeface="Times New Roman"/>
                <a:sym typeface="Times New Roman"/>
              </a:rPr>
              <a:t>from which the fetus is nourished</a:t>
            </a:r>
            <a:endParaRPr/>
          </a:p>
        </p:txBody>
      </p:sp>
      <p:grpSp>
        <p:nvGrpSpPr>
          <p:cNvPr id="359" name="Google Shape;359;p16"/>
          <p:cNvGrpSpPr/>
          <p:nvPr/>
        </p:nvGrpSpPr>
        <p:grpSpPr>
          <a:xfrm>
            <a:off x="-74261" y="6205461"/>
            <a:ext cx="12248974" cy="755704"/>
            <a:chOff x="-2" y="-1"/>
            <a:chExt cx="12248973" cy="755703"/>
          </a:xfrm>
        </p:grpSpPr>
        <p:sp>
          <p:nvSpPr>
            <p:cNvPr id="360" name="Google Shape;360;p16"/>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61" name="Google Shape;361;p16"/>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62" name="Google Shape;362;p16"/>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363" name="Google Shape;363;p16"/>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7"/>
          <p:cNvSpPr txBox="1"/>
          <p:nvPr>
            <p:ph idx="4294967295" type="sldNum"/>
          </p:nvPr>
        </p:nvSpPr>
        <p:spPr>
          <a:xfrm>
            <a:off x="8940975" y="6324600"/>
            <a:ext cx="386663"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369" name="Google Shape;369;p17"/>
          <p:cNvSpPr txBox="1"/>
          <p:nvPr>
            <p:ph idx="4294967295" type="title"/>
          </p:nvPr>
        </p:nvSpPr>
        <p:spPr>
          <a:xfrm>
            <a:off x="469898" y="25398"/>
            <a:ext cx="9144004" cy="1143004"/>
          </a:xfrm>
          <a:prstGeom prst="rect">
            <a:avLst/>
          </a:prstGeom>
          <a:noFill/>
          <a:ln>
            <a:noFill/>
          </a:ln>
        </p:spPr>
        <p:txBody>
          <a:bodyPr anchorCtr="0" anchor="ctr" bIns="45700" lIns="45700" spcFirstLastPara="1" rIns="45700" wrap="square" tIns="45700">
            <a:normAutofit/>
          </a:bodyPr>
          <a:lstStyle/>
          <a:p>
            <a:pPr indent="0" lvl="1" marL="0" rtl="0" algn="l">
              <a:lnSpc>
                <a:spcPct val="100000"/>
              </a:lnSpc>
              <a:spcBef>
                <a:spcPts val="0"/>
              </a:spcBef>
              <a:spcAft>
                <a:spcPts val="0"/>
              </a:spcAft>
              <a:buClr>
                <a:srgbClr val="000000"/>
              </a:buClr>
              <a:buSzPts val="3600"/>
              <a:buFont typeface="Arial"/>
              <a:buNone/>
            </a:pPr>
            <a:r>
              <a:rPr b="1" lang="en-US"/>
              <a:t>The Uterus </a:t>
            </a:r>
            <a:endParaRPr b="0" sz="1200"/>
          </a:p>
        </p:txBody>
      </p:sp>
      <p:sp>
        <p:nvSpPr>
          <p:cNvPr id="370" name="Google Shape;370;p17"/>
          <p:cNvSpPr txBox="1"/>
          <p:nvPr>
            <p:ph idx="4294967295" type="body"/>
          </p:nvPr>
        </p:nvSpPr>
        <p:spPr>
          <a:xfrm>
            <a:off x="104328" y="723900"/>
            <a:ext cx="8659665" cy="54102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0000"/>
              </a:buClr>
              <a:buSzPts val="2700"/>
              <a:buFont typeface="Times New Roman"/>
              <a:buNone/>
            </a:pPr>
            <a:r>
              <a:t/>
            </a:r>
            <a:endParaRPr b="1" sz="2700">
              <a:solidFill>
                <a:srgbClr val="000000"/>
              </a:solidFill>
              <a:latin typeface="Times New Roman"/>
              <a:ea typeface="Times New Roman"/>
              <a:cs typeface="Times New Roman"/>
              <a:sym typeface="Times New Roman"/>
            </a:endParaRPr>
          </a:p>
          <a:p>
            <a:pPr indent="0" lvl="0" marL="0" rtl="0" algn="l">
              <a:lnSpc>
                <a:spcPct val="90000"/>
              </a:lnSpc>
              <a:spcBef>
                <a:spcPts val="400"/>
              </a:spcBef>
              <a:spcAft>
                <a:spcPts val="0"/>
              </a:spcAft>
              <a:buClr>
                <a:srgbClr val="000000"/>
              </a:buClr>
              <a:buSzPts val="2700"/>
              <a:buFont typeface="Times New Roman"/>
              <a:buNone/>
            </a:pPr>
            <a:r>
              <a:rPr b="1" lang="en-US" sz="2700">
                <a:solidFill>
                  <a:srgbClr val="000000"/>
                </a:solidFill>
                <a:latin typeface="Times New Roman"/>
                <a:ea typeface="Times New Roman"/>
                <a:cs typeface="Times New Roman"/>
                <a:sym typeface="Times New Roman"/>
              </a:rPr>
              <a:t>C. Support of the Uterus </a:t>
            </a:r>
            <a:endParaRPr/>
          </a:p>
          <a:p>
            <a:pPr indent="0" lvl="0" marL="0" rtl="0" algn="l">
              <a:lnSpc>
                <a:spcPct val="90000"/>
              </a:lnSpc>
              <a:spcBef>
                <a:spcPts val="400"/>
              </a:spcBef>
              <a:spcAft>
                <a:spcPts val="0"/>
              </a:spcAft>
              <a:buClr>
                <a:srgbClr val="000000"/>
              </a:buClr>
              <a:buSzPts val="2800"/>
              <a:buFont typeface="Times New Roman"/>
              <a:buNone/>
            </a:pPr>
            <a:r>
              <a:t/>
            </a:r>
            <a:endParaRPr sz="2800"/>
          </a:p>
          <a:p>
            <a:pPr indent="-457200" lvl="0" marL="571500" rtl="0" algn="l">
              <a:lnSpc>
                <a:spcPct val="90000"/>
              </a:lnSpc>
              <a:spcBef>
                <a:spcPts val="400"/>
              </a:spcBef>
              <a:spcAft>
                <a:spcPts val="0"/>
              </a:spcAft>
              <a:buClr>
                <a:srgbClr val="000000"/>
              </a:buClr>
              <a:buSzPts val="2400"/>
              <a:buFont typeface="Times New Roman"/>
              <a:buChar char="●"/>
            </a:pPr>
            <a:r>
              <a:rPr b="1" lang="en-US"/>
              <a:t>Pelvic Diaphragm (Levator Ani Muscles) </a:t>
            </a:r>
            <a:endParaRPr b="1"/>
          </a:p>
          <a:p>
            <a:pPr indent="-457200" lvl="0" marL="571500" rtl="0" algn="l">
              <a:lnSpc>
                <a:spcPct val="90000"/>
              </a:lnSpc>
              <a:spcBef>
                <a:spcPts val="400"/>
              </a:spcBef>
              <a:spcAft>
                <a:spcPts val="0"/>
              </a:spcAft>
              <a:buClr>
                <a:srgbClr val="000000"/>
              </a:buClr>
              <a:buSzPts val="2400"/>
              <a:buFont typeface="Times New Roman"/>
              <a:buChar char="●"/>
            </a:pPr>
            <a:r>
              <a:rPr b="1" lang="en-US"/>
              <a:t>Urogenital Diaphragm </a:t>
            </a:r>
            <a:endParaRPr b="1"/>
          </a:p>
          <a:p>
            <a:pPr indent="-457200" lvl="0" marL="571500" rtl="0" algn="l">
              <a:lnSpc>
                <a:spcPct val="90000"/>
              </a:lnSpc>
              <a:spcBef>
                <a:spcPts val="400"/>
              </a:spcBef>
              <a:spcAft>
                <a:spcPts val="0"/>
              </a:spcAft>
              <a:buClr>
                <a:srgbClr val="000000"/>
              </a:buClr>
              <a:buSzPts val="2400"/>
              <a:buFont typeface="Times New Roman"/>
              <a:buChar char="●"/>
            </a:pPr>
            <a:r>
              <a:rPr b="1" lang="en-US"/>
              <a:t>Urinary Bladder </a:t>
            </a:r>
            <a:endParaRPr b="1"/>
          </a:p>
          <a:p>
            <a:pPr indent="-457200" lvl="0" marL="571500" rtl="0" algn="l">
              <a:lnSpc>
                <a:spcPct val="90000"/>
              </a:lnSpc>
              <a:spcBef>
                <a:spcPts val="400"/>
              </a:spcBef>
              <a:spcAft>
                <a:spcPts val="0"/>
              </a:spcAft>
              <a:buClr>
                <a:srgbClr val="000000"/>
              </a:buClr>
              <a:buSzPts val="2400"/>
              <a:buFont typeface="Times New Roman"/>
              <a:buChar char="●"/>
            </a:pPr>
            <a:r>
              <a:rPr b="1" lang="en-US"/>
              <a:t>Ligament </a:t>
            </a:r>
            <a:br>
              <a:rPr b="1" lang="en-US"/>
            </a:br>
            <a:endParaRPr sz="800">
              <a:latin typeface="Arial"/>
              <a:ea typeface="Arial"/>
              <a:cs typeface="Arial"/>
              <a:sym typeface="Arial"/>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cardinal (lateral cervical) ligaments</a:t>
            </a:r>
            <a:endParaRPr b="0"/>
          </a:p>
          <a:p>
            <a:pPr indent="-133350" lvl="1" marL="742950" rtl="0" algn="l">
              <a:lnSpc>
                <a:spcPct val="100000"/>
              </a:lnSpc>
              <a:spcBef>
                <a:spcPts val="0"/>
              </a:spcBef>
              <a:spcAft>
                <a:spcPts val="0"/>
              </a:spcAft>
              <a:buClr>
                <a:srgbClr val="000000"/>
              </a:buClr>
              <a:buSzPts val="2400"/>
              <a:buFont typeface="Arial"/>
              <a:buNone/>
            </a:pPr>
            <a:r>
              <a:t/>
            </a:r>
            <a:endParaRPr b="0"/>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uterosacral ligaments </a:t>
            </a:r>
            <a:endParaRPr b="0"/>
          </a:p>
          <a:p>
            <a:pPr indent="-285750" lvl="1" marL="742950" rtl="0" algn="l">
              <a:lnSpc>
                <a:spcPct val="100000"/>
              </a:lnSpc>
              <a:spcBef>
                <a:spcPts val="0"/>
              </a:spcBef>
              <a:spcAft>
                <a:spcPts val="0"/>
              </a:spcAft>
              <a:buClr>
                <a:schemeClr val="accent5"/>
              </a:buClr>
              <a:buSzPts val="2000"/>
              <a:buFont typeface="Arial"/>
              <a:buChar char="–"/>
            </a:pPr>
            <a:r>
              <a:rPr b="1" lang="en-US" sz="2000">
                <a:solidFill>
                  <a:schemeClr val="accent5"/>
                </a:solidFill>
              </a:rPr>
              <a:t>broad ligament </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round ligaments</a:t>
            </a:r>
            <a:endParaRPr/>
          </a:p>
        </p:txBody>
      </p:sp>
      <p:grpSp>
        <p:nvGrpSpPr>
          <p:cNvPr id="371" name="Google Shape;371;p17"/>
          <p:cNvGrpSpPr/>
          <p:nvPr/>
        </p:nvGrpSpPr>
        <p:grpSpPr>
          <a:xfrm>
            <a:off x="-74261" y="6205461"/>
            <a:ext cx="12248974" cy="755704"/>
            <a:chOff x="-2" y="-1"/>
            <a:chExt cx="12248973" cy="755703"/>
          </a:xfrm>
        </p:grpSpPr>
        <p:sp>
          <p:nvSpPr>
            <p:cNvPr id="372" name="Google Shape;372;p17"/>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73" name="Google Shape;373;p17"/>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74" name="Google Shape;374;p17"/>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375" name="Google Shape;375;p17"/>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8"/>
          <p:cNvSpPr/>
          <p:nvPr/>
        </p:nvSpPr>
        <p:spPr>
          <a:xfrm>
            <a:off x="3667581" y="5686957"/>
            <a:ext cx="4765293" cy="57061"/>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4F4F4"/>
              </a:buClr>
              <a:buSzPts val="1800"/>
              <a:buFont typeface="Trebuchet MS"/>
              <a:buNone/>
            </a:pPr>
            <a:r>
              <a:t/>
            </a:r>
            <a:endParaRPr b="0" i="0" sz="1800" u="none" cap="none" strike="noStrike">
              <a:solidFill>
                <a:srgbClr val="F4F4F4"/>
              </a:solidFill>
              <a:latin typeface="Trebuchet MS"/>
              <a:ea typeface="Trebuchet MS"/>
              <a:cs typeface="Trebuchet MS"/>
              <a:sym typeface="Trebuchet MS"/>
            </a:endParaRPr>
          </a:p>
        </p:txBody>
      </p:sp>
      <p:grpSp>
        <p:nvGrpSpPr>
          <p:cNvPr id="381" name="Google Shape;381;p18"/>
          <p:cNvGrpSpPr/>
          <p:nvPr/>
        </p:nvGrpSpPr>
        <p:grpSpPr>
          <a:xfrm>
            <a:off x="-74261" y="6205461"/>
            <a:ext cx="12248974" cy="755704"/>
            <a:chOff x="-2" y="-1"/>
            <a:chExt cx="12248973" cy="755703"/>
          </a:xfrm>
        </p:grpSpPr>
        <p:sp>
          <p:nvSpPr>
            <p:cNvPr id="382" name="Google Shape;382;p18"/>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83" name="Google Shape;383;p18"/>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84" name="Google Shape;384;p18"/>
            <p:cNvPicPr preferRelativeResize="0"/>
            <p:nvPr/>
          </p:nvPicPr>
          <p:blipFill rotWithShape="1">
            <a:blip r:embed="rId4">
              <a:alphaModFix/>
            </a:blip>
            <a:srcRect b="0" l="0" r="0" t="0"/>
            <a:stretch/>
          </p:blipFill>
          <p:spPr>
            <a:xfrm>
              <a:off x="-2" y="-1"/>
              <a:ext cx="704329" cy="613872"/>
            </a:xfrm>
            <a:prstGeom prst="rect">
              <a:avLst/>
            </a:prstGeom>
            <a:noFill/>
            <a:ln>
              <a:noFill/>
            </a:ln>
          </p:spPr>
        </p:pic>
        <p:sp>
          <p:nvSpPr>
            <p:cNvPr id="385" name="Google Shape;385;p18"/>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grpSp>
        <p:nvGrpSpPr>
          <p:cNvPr id="386" name="Google Shape;386;p18"/>
          <p:cNvGrpSpPr/>
          <p:nvPr/>
        </p:nvGrpSpPr>
        <p:grpSpPr>
          <a:xfrm>
            <a:off x="196690" y="1424553"/>
            <a:ext cx="980384" cy="1007354"/>
            <a:chOff x="-1" y="-2"/>
            <a:chExt cx="980383" cy="1007352"/>
          </a:xfrm>
        </p:grpSpPr>
        <p:sp>
          <p:nvSpPr>
            <p:cNvPr id="387" name="Google Shape;387;p18"/>
            <p:cNvSpPr/>
            <p:nvPr/>
          </p:nvSpPr>
          <p:spPr>
            <a:xfrm>
              <a:off x="-1" y="-2"/>
              <a:ext cx="980383" cy="100735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388" name="Google Shape;388;p18"/>
            <p:cNvSpPr/>
            <p:nvPr/>
          </p:nvSpPr>
          <p:spPr>
            <a:xfrm>
              <a:off x="165066" y="169588"/>
              <a:ext cx="650367" cy="668157"/>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389" name="Google Shape;389;p18"/>
            <p:cNvGrpSpPr/>
            <p:nvPr/>
          </p:nvGrpSpPr>
          <p:grpSpPr>
            <a:xfrm>
              <a:off x="142130" y="146024"/>
              <a:ext cx="696268" cy="715343"/>
              <a:chOff x="-1" y="-1"/>
              <a:chExt cx="696267" cy="715342"/>
            </a:xfrm>
          </p:grpSpPr>
          <p:sp>
            <p:nvSpPr>
              <p:cNvPr id="390" name="Google Shape;390;p18"/>
              <p:cNvSpPr/>
              <p:nvPr/>
            </p:nvSpPr>
            <p:spPr>
              <a:xfrm>
                <a:off x="-1" y="-1"/>
                <a:ext cx="696263" cy="71533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391" name="Google Shape;391;p18"/>
              <p:cNvPicPr preferRelativeResize="0"/>
              <p:nvPr/>
            </p:nvPicPr>
            <p:blipFill rotWithShape="1">
              <a:blip r:embed="rId5">
                <a:alphaModFix/>
              </a:blip>
              <a:srcRect b="0" l="0" r="0" t="0"/>
              <a:stretch/>
            </p:blipFill>
            <p:spPr>
              <a:xfrm>
                <a:off x="2" y="-1"/>
                <a:ext cx="696264" cy="715342"/>
              </a:xfrm>
              <a:prstGeom prst="rect">
                <a:avLst/>
              </a:prstGeom>
              <a:noFill/>
              <a:ln>
                <a:noFill/>
              </a:ln>
            </p:spPr>
          </p:pic>
        </p:grpSp>
      </p:grpSp>
      <p:sp>
        <p:nvSpPr>
          <p:cNvPr id="392" name="Google Shape;392;p18"/>
          <p:cNvSpPr txBox="1"/>
          <p:nvPr/>
        </p:nvSpPr>
        <p:spPr>
          <a:xfrm>
            <a:off x="1466811" y="1738933"/>
            <a:ext cx="6868091" cy="1143007"/>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What is the </a:t>
            </a:r>
            <a:r>
              <a:rPr b="1" lang="en-US" sz="2400"/>
              <a:t>structural characteristic of broad ligment</a:t>
            </a:r>
            <a:r>
              <a:rPr b="1" i="0" lang="en-US" sz="2400" u="none" cap="none" strike="noStrike">
                <a:solidFill>
                  <a:srgbClr val="000000"/>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386"/>
                                        </p:tgtEl>
                                        <p:attrNameLst>
                                          <p:attrName>style.visibility</p:attrName>
                                        </p:attrNameLst>
                                      </p:cBhvr>
                                      <p:to>
                                        <p:strVal val="visible"/>
                                      </p:to>
                                    </p:set>
                                    <p:anim calcmode="lin" valueType="num">
                                      <p:cBhvr additive="base">
                                        <p:cTn dur="300"/>
                                        <p:tgtEl>
                                          <p:spTgt spid="386"/>
                                        </p:tgtEl>
                                        <p:attrNameLst>
                                          <p:attrName>ppt_w</p:attrName>
                                        </p:attrNameLst>
                                      </p:cBhvr>
                                      <p:tavLst>
                                        <p:tav fmla="" tm="0">
                                          <p:val>
                                            <p:strVal val="0"/>
                                          </p:val>
                                        </p:tav>
                                        <p:tav fmla="" tm="100000">
                                          <p:val>
                                            <p:strVal val="#ppt_w"/>
                                          </p:val>
                                        </p:tav>
                                      </p:tavLst>
                                    </p:anim>
                                    <p:anim calcmode="lin" valueType="num">
                                      <p:cBhvr additive="base">
                                        <p:cTn dur="300"/>
                                        <p:tgtEl>
                                          <p:spTgt spid="3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9"/>
          <p:cNvSpPr txBox="1"/>
          <p:nvPr>
            <p:ph idx="4294967295" type="sldNum"/>
          </p:nvPr>
        </p:nvSpPr>
        <p:spPr>
          <a:xfrm>
            <a:off x="8940975" y="6324600"/>
            <a:ext cx="386663"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398" name="Google Shape;398;p19"/>
          <p:cNvSpPr txBox="1"/>
          <p:nvPr>
            <p:ph idx="4294967295" type="title"/>
          </p:nvPr>
        </p:nvSpPr>
        <p:spPr>
          <a:xfrm>
            <a:off x="469898" y="25398"/>
            <a:ext cx="9144004" cy="1143004"/>
          </a:xfrm>
          <a:prstGeom prst="rect">
            <a:avLst/>
          </a:prstGeom>
          <a:noFill/>
          <a:ln>
            <a:noFill/>
          </a:ln>
        </p:spPr>
        <p:txBody>
          <a:bodyPr anchorCtr="0" anchor="ctr" bIns="45700" lIns="45700" spcFirstLastPara="1" rIns="45700" wrap="square" tIns="45700">
            <a:normAutofit/>
          </a:bodyPr>
          <a:lstStyle/>
          <a:p>
            <a:pPr indent="0" lvl="1" marL="0" rtl="0" algn="l">
              <a:lnSpc>
                <a:spcPct val="100000"/>
              </a:lnSpc>
              <a:spcBef>
                <a:spcPts val="0"/>
              </a:spcBef>
              <a:spcAft>
                <a:spcPts val="0"/>
              </a:spcAft>
              <a:buClr>
                <a:srgbClr val="000000"/>
              </a:buClr>
              <a:buSzPts val="3600"/>
              <a:buFont typeface="Arial"/>
              <a:buNone/>
            </a:pPr>
            <a:r>
              <a:rPr b="1" lang="en-US"/>
              <a:t>The Uterus </a:t>
            </a:r>
            <a:endParaRPr b="0" sz="1200"/>
          </a:p>
        </p:txBody>
      </p:sp>
      <p:sp>
        <p:nvSpPr>
          <p:cNvPr id="399" name="Google Shape;399;p19"/>
          <p:cNvSpPr txBox="1"/>
          <p:nvPr>
            <p:ph idx="4294967295" type="body"/>
          </p:nvPr>
        </p:nvSpPr>
        <p:spPr>
          <a:xfrm>
            <a:off x="104328" y="723900"/>
            <a:ext cx="8659665" cy="54102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0000"/>
              </a:buClr>
              <a:buSzPts val="2700"/>
              <a:buFont typeface="Times New Roman"/>
              <a:buNone/>
            </a:pPr>
            <a:r>
              <a:t/>
            </a:r>
            <a:endParaRPr b="1" sz="2700">
              <a:solidFill>
                <a:srgbClr val="000000"/>
              </a:solidFill>
              <a:latin typeface="Times New Roman"/>
              <a:ea typeface="Times New Roman"/>
              <a:cs typeface="Times New Roman"/>
              <a:sym typeface="Times New Roman"/>
            </a:endParaRPr>
          </a:p>
          <a:p>
            <a:pPr indent="0" lvl="0" marL="0" rtl="0" algn="l">
              <a:lnSpc>
                <a:spcPct val="90000"/>
              </a:lnSpc>
              <a:spcBef>
                <a:spcPts val="400"/>
              </a:spcBef>
              <a:spcAft>
                <a:spcPts val="0"/>
              </a:spcAft>
              <a:buClr>
                <a:srgbClr val="000000"/>
              </a:buClr>
              <a:buSzPts val="2700"/>
              <a:buFont typeface="Times New Roman"/>
              <a:buNone/>
            </a:pPr>
            <a:r>
              <a:rPr b="1" lang="en-US" sz="2700">
                <a:solidFill>
                  <a:srgbClr val="000000"/>
                </a:solidFill>
                <a:latin typeface="Times New Roman"/>
                <a:ea typeface="Times New Roman"/>
                <a:cs typeface="Times New Roman"/>
                <a:sym typeface="Times New Roman"/>
              </a:rPr>
              <a:t>C. </a:t>
            </a:r>
            <a:r>
              <a:rPr lang="en-US" sz="2400"/>
              <a:t>Blood supply </a:t>
            </a:r>
            <a:endParaRPr sz="2400"/>
          </a:p>
          <a:p>
            <a:pPr indent="0" lvl="0" marL="0" rtl="0" algn="l">
              <a:lnSpc>
                <a:spcPct val="90000"/>
              </a:lnSpc>
              <a:spcBef>
                <a:spcPts val="400"/>
              </a:spcBef>
              <a:spcAft>
                <a:spcPts val="0"/>
              </a:spcAft>
              <a:buClr>
                <a:srgbClr val="000000"/>
              </a:buClr>
              <a:buSzPts val="2400"/>
              <a:buFont typeface="Times New Roman"/>
              <a:buNone/>
            </a:pPr>
            <a:r>
              <a:t/>
            </a:r>
            <a:endParaRPr sz="2400"/>
          </a:p>
          <a:p>
            <a:pPr indent="-457198" lvl="0" marL="571499" rtl="0" algn="l">
              <a:lnSpc>
                <a:spcPct val="90000"/>
              </a:lnSpc>
              <a:spcBef>
                <a:spcPts val="400"/>
              </a:spcBef>
              <a:spcAft>
                <a:spcPts val="0"/>
              </a:spcAft>
              <a:buClr>
                <a:srgbClr val="000000"/>
              </a:buClr>
              <a:buSzPts val="2400"/>
              <a:buFont typeface="Times New Roman"/>
              <a:buChar char="●"/>
            </a:pPr>
            <a:r>
              <a:rPr b="1" lang="en-US"/>
              <a:t>uterine arteries, </a:t>
            </a:r>
            <a:r>
              <a:rPr lang="en-US">
                <a:solidFill>
                  <a:srgbClr val="000000"/>
                </a:solidFill>
                <a:latin typeface="Times New Roman"/>
                <a:ea typeface="Times New Roman"/>
                <a:cs typeface="Times New Roman"/>
                <a:sym typeface="Times New Roman"/>
              </a:rPr>
              <a:t>which arise from the internal iliac artery.</a:t>
            </a:r>
            <a:endParaRPr b="1"/>
          </a:p>
          <a:p>
            <a:pPr indent="-457198" lvl="0" marL="571499" rtl="0" algn="l">
              <a:lnSpc>
                <a:spcPct val="90000"/>
              </a:lnSpc>
              <a:spcBef>
                <a:spcPts val="400"/>
              </a:spcBef>
              <a:spcAft>
                <a:spcPts val="0"/>
              </a:spcAft>
              <a:buClr>
                <a:srgbClr val="000000"/>
              </a:buClr>
              <a:buSzPts val="2400"/>
              <a:buFont typeface="Times New Roman"/>
              <a:buChar char="●"/>
            </a:pPr>
            <a:r>
              <a:rPr b="1" lang="en-US"/>
              <a:t>arcuate arteries</a:t>
            </a:r>
            <a:endParaRPr/>
          </a:p>
          <a:p>
            <a:pPr indent="-304798" lvl="0" marL="571499" rtl="0" algn="l">
              <a:lnSpc>
                <a:spcPct val="90000"/>
              </a:lnSpc>
              <a:spcBef>
                <a:spcPts val="400"/>
              </a:spcBef>
              <a:spcAft>
                <a:spcPts val="0"/>
              </a:spcAft>
              <a:buClr>
                <a:srgbClr val="000000"/>
              </a:buClr>
              <a:buSzPts val="2400"/>
              <a:buFont typeface="Times New Roman"/>
              <a:buNone/>
            </a:pPr>
            <a:r>
              <a:t/>
            </a:r>
            <a:endParaRPr b="1"/>
          </a:p>
          <a:p>
            <a:pPr indent="0" lvl="0" marL="0" rtl="0" algn="l">
              <a:lnSpc>
                <a:spcPct val="90000"/>
              </a:lnSpc>
              <a:spcBef>
                <a:spcPts val="400"/>
              </a:spcBef>
              <a:spcAft>
                <a:spcPts val="0"/>
              </a:spcAft>
              <a:buClr>
                <a:srgbClr val="000000"/>
              </a:buClr>
              <a:buSzPts val="2400"/>
              <a:buFont typeface="Times New Roman"/>
              <a:buNone/>
            </a:pPr>
            <a:r>
              <a:rPr b="1" lang="en-US"/>
              <a:t>D.Venous Drainage.</a:t>
            </a:r>
            <a:endParaRPr b="1"/>
          </a:p>
          <a:p>
            <a:pPr indent="-457198" lvl="0" marL="571499" rtl="0" algn="l">
              <a:lnSpc>
                <a:spcPct val="90000"/>
              </a:lnSpc>
              <a:spcBef>
                <a:spcPts val="400"/>
              </a:spcBef>
              <a:spcAft>
                <a:spcPts val="0"/>
              </a:spcAft>
              <a:buClr>
                <a:srgbClr val="000000"/>
              </a:buClr>
              <a:buSzPts val="2400"/>
              <a:buFont typeface="Times New Roman"/>
              <a:buChar char="●"/>
            </a:pPr>
            <a:r>
              <a:rPr b="1" lang="en-US"/>
              <a:t> </a:t>
            </a:r>
            <a:r>
              <a:rPr lang="en-US">
                <a:solidFill>
                  <a:srgbClr val="000000"/>
                </a:solidFill>
                <a:latin typeface="Times New Roman"/>
                <a:ea typeface="Times New Roman"/>
                <a:cs typeface="Times New Roman"/>
                <a:sym typeface="Times New Roman"/>
              </a:rPr>
              <a:t>The venous drainage of the uterus is to the </a:t>
            </a:r>
            <a:r>
              <a:rPr b="1" lang="en-US"/>
              <a:t>internal iliac veins </a:t>
            </a:r>
            <a:r>
              <a:rPr lang="en-US">
                <a:solidFill>
                  <a:srgbClr val="000000"/>
                </a:solidFill>
                <a:latin typeface="Times New Roman"/>
                <a:ea typeface="Times New Roman"/>
                <a:cs typeface="Times New Roman"/>
                <a:sym typeface="Times New Roman"/>
              </a:rPr>
              <a:t>(empties into the IVC) </a:t>
            </a:r>
            <a:endParaRPr/>
          </a:p>
        </p:txBody>
      </p:sp>
      <p:grpSp>
        <p:nvGrpSpPr>
          <p:cNvPr id="400" name="Google Shape;400;p19"/>
          <p:cNvGrpSpPr/>
          <p:nvPr/>
        </p:nvGrpSpPr>
        <p:grpSpPr>
          <a:xfrm>
            <a:off x="-74261" y="6205461"/>
            <a:ext cx="12248974" cy="755704"/>
            <a:chOff x="-2" y="-1"/>
            <a:chExt cx="12248973" cy="755703"/>
          </a:xfrm>
        </p:grpSpPr>
        <p:sp>
          <p:nvSpPr>
            <p:cNvPr id="401" name="Google Shape;401;p19"/>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02" name="Google Shape;402;p19"/>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03" name="Google Shape;403;p19"/>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404" name="Google Shape;404;p19"/>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2"/>
          <p:cNvSpPr txBox="1"/>
          <p:nvPr>
            <p:ph type="title"/>
          </p:nvPr>
        </p:nvSpPr>
        <p:spPr>
          <a:xfrm>
            <a:off x="311698" y="273570"/>
            <a:ext cx="8520604" cy="572712"/>
          </a:xfrm>
          <a:prstGeom prst="rect">
            <a:avLst/>
          </a:prstGeom>
          <a:noFill/>
          <a:ln>
            <a:noFill/>
          </a:ln>
        </p:spPr>
        <p:txBody>
          <a:bodyPr anchorCtr="0" anchor="t" bIns="91400" lIns="91400" spcFirstLastPara="1" rIns="91400" wrap="square" tIns="91400">
            <a:normAutofit/>
          </a:bodyPr>
          <a:lstStyle/>
          <a:p>
            <a:pPr indent="0" lvl="0" marL="0" marR="0" rtl="0" algn="ctr">
              <a:lnSpc>
                <a:spcPct val="100000"/>
              </a:lnSpc>
              <a:spcBef>
                <a:spcPts val="0"/>
              </a:spcBef>
              <a:spcAft>
                <a:spcPts val="0"/>
              </a:spcAft>
              <a:buClr>
                <a:srgbClr val="000000"/>
              </a:buClr>
              <a:buSzPts val="2600"/>
              <a:buFont typeface="Georgia"/>
              <a:buNone/>
            </a:pPr>
            <a:r>
              <a:rPr b="1" lang="en-US" sz="2600">
                <a:latin typeface="Georgia"/>
                <a:ea typeface="Georgia"/>
                <a:cs typeface="Georgia"/>
                <a:sym typeface="Georgia"/>
              </a:rPr>
              <a:t>LEARNING OUTCOMES</a:t>
            </a:r>
            <a:endParaRPr/>
          </a:p>
        </p:txBody>
      </p:sp>
      <p:sp>
        <p:nvSpPr>
          <p:cNvPr id="39" name="Google Shape;39;p2"/>
          <p:cNvSpPr txBox="1"/>
          <p:nvPr>
            <p:ph idx="1" type="body"/>
          </p:nvPr>
        </p:nvSpPr>
        <p:spPr>
          <a:xfrm>
            <a:off x="311698" y="1073096"/>
            <a:ext cx="8520604" cy="4387047"/>
          </a:xfrm>
          <a:prstGeom prst="rect">
            <a:avLst/>
          </a:prstGeom>
          <a:noFill/>
          <a:ln>
            <a:noFill/>
          </a:ln>
        </p:spPr>
        <p:txBody>
          <a:bodyPr anchorCtr="0" anchor="t" bIns="91400" lIns="91400" spcFirstLastPara="1" rIns="91400" wrap="square" tIns="91400">
            <a:normAutofit/>
          </a:bodyPr>
          <a:lstStyle/>
          <a:p>
            <a:pPr indent="0" lvl="0" marL="0" rtl="0" algn="just">
              <a:lnSpc>
                <a:spcPct val="100000"/>
              </a:lnSpc>
              <a:spcBef>
                <a:spcPts val="0"/>
              </a:spcBef>
              <a:spcAft>
                <a:spcPts val="0"/>
              </a:spcAft>
              <a:buClr>
                <a:srgbClr val="000000"/>
              </a:buClr>
              <a:buSzPts val="1240"/>
              <a:buFont typeface="Georgia"/>
              <a:buNone/>
            </a:pPr>
            <a:r>
              <a:rPr b="1" lang="en-US" sz="1240">
                <a:solidFill>
                  <a:srgbClr val="000000"/>
                </a:solidFill>
                <a:latin typeface="Georgia"/>
                <a:ea typeface="Georgia"/>
                <a:cs typeface="Georgia"/>
                <a:sym typeface="Georgia"/>
              </a:rPr>
              <a:t>As a result of the lesson you will be able to:</a:t>
            </a:r>
            <a:endParaRPr/>
          </a:p>
          <a:p>
            <a:pPr indent="0" lvl="0" marL="0" rtl="0" algn="just">
              <a:lnSpc>
                <a:spcPct val="100000"/>
              </a:lnSpc>
              <a:spcBef>
                <a:spcPts val="0"/>
              </a:spcBef>
              <a:spcAft>
                <a:spcPts val="0"/>
              </a:spcAft>
              <a:buClr>
                <a:srgbClr val="000000"/>
              </a:buClr>
              <a:buSzPts val="1240"/>
              <a:buFont typeface="Georgia"/>
              <a:buNone/>
            </a:pPr>
            <a:r>
              <a:t/>
            </a:r>
            <a:endParaRPr b="1" sz="1240">
              <a:solidFill>
                <a:srgbClr val="000000"/>
              </a:solidFill>
              <a:latin typeface="Georgia"/>
              <a:ea typeface="Georgia"/>
              <a:cs typeface="Georgia"/>
              <a:sym typeface="Georgia"/>
            </a:endParaRPr>
          </a:p>
          <a:p>
            <a:pPr indent="-239893" lvl="0" marL="299867" rtl="0" algn="just">
              <a:lnSpc>
                <a:spcPct val="100000"/>
              </a:lnSpc>
              <a:spcBef>
                <a:spcPts val="1400"/>
              </a:spcBef>
              <a:spcAft>
                <a:spcPts val="0"/>
              </a:spcAft>
              <a:buClr>
                <a:srgbClr val="000000"/>
              </a:buClr>
              <a:buSzPts val="1240"/>
              <a:buFont typeface="Georgia"/>
              <a:buChar char="❏"/>
            </a:pPr>
            <a:r>
              <a:rPr b="1" i="1" lang="en-US" sz="1240">
                <a:solidFill>
                  <a:srgbClr val="000000"/>
                </a:solidFill>
                <a:latin typeface="Georgia"/>
                <a:ea typeface="Georgia"/>
                <a:cs typeface="Georgia"/>
                <a:sym typeface="Georgia"/>
              </a:rPr>
              <a:t>describe the structure of the ovary; </a:t>
            </a:r>
            <a:endParaRPr/>
          </a:p>
          <a:p>
            <a:pPr indent="-239893" lvl="0" marL="299867" rtl="0" algn="just">
              <a:lnSpc>
                <a:spcPct val="100000"/>
              </a:lnSpc>
              <a:spcBef>
                <a:spcPts val="1400"/>
              </a:spcBef>
              <a:spcAft>
                <a:spcPts val="0"/>
              </a:spcAft>
              <a:buClr>
                <a:srgbClr val="000000"/>
              </a:buClr>
              <a:buSzPts val="1240"/>
              <a:buFont typeface="Georgia"/>
              <a:buChar char="❏"/>
            </a:pPr>
            <a:r>
              <a:rPr b="1" i="1" lang="en-US" sz="1240">
                <a:solidFill>
                  <a:srgbClr val="000000"/>
                </a:solidFill>
                <a:latin typeface="Georgia"/>
                <a:ea typeface="Georgia"/>
                <a:cs typeface="Georgia"/>
                <a:sym typeface="Georgia"/>
              </a:rPr>
              <a:t>trace the female reproductive tract and describe the gross anatomy and histology of each organ; </a:t>
            </a:r>
            <a:endParaRPr/>
          </a:p>
          <a:p>
            <a:pPr indent="-239893" lvl="0" marL="299867" rtl="0" algn="just">
              <a:lnSpc>
                <a:spcPct val="100000"/>
              </a:lnSpc>
              <a:spcBef>
                <a:spcPts val="1400"/>
              </a:spcBef>
              <a:spcAft>
                <a:spcPts val="0"/>
              </a:spcAft>
              <a:buClr>
                <a:srgbClr val="000000"/>
              </a:buClr>
              <a:buSzPts val="1240"/>
              <a:buFont typeface="Georgia"/>
              <a:buChar char="❏"/>
            </a:pPr>
            <a:r>
              <a:rPr b="1" i="1" lang="en-US" sz="1240">
                <a:solidFill>
                  <a:srgbClr val="000000"/>
                </a:solidFill>
                <a:latin typeface="Georgia"/>
                <a:ea typeface="Georgia"/>
                <a:cs typeface="Georgia"/>
                <a:sym typeface="Georgia"/>
              </a:rPr>
              <a:t>identify the ligaments that support the female reproductive organs; </a:t>
            </a:r>
            <a:endParaRPr/>
          </a:p>
          <a:p>
            <a:pPr indent="-239893" lvl="0" marL="299867" rtl="0" algn="just">
              <a:lnSpc>
                <a:spcPct val="100000"/>
              </a:lnSpc>
              <a:spcBef>
                <a:spcPts val="1400"/>
              </a:spcBef>
              <a:spcAft>
                <a:spcPts val="0"/>
              </a:spcAft>
              <a:buClr>
                <a:srgbClr val="000000"/>
              </a:buClr>
              <a:buSzPts val="1240"/>
              <a:buFont typeface="Georgia"/>
              <a:buChar char="❏"/>
            </a:pPr>
            <a:r>
              <a:rPr b="1" i="1" lang="en-US" sz="1240">
                <a:solidFill>
                  <a:srgbClr val="000000"/>
                </a:solidFill>
                <a:latin typeface="Georgia"/>
                <a:ea typeface="Georgia"/>
                <a:cs typeface="Georgia"/>
                <a:sym typeface="Georgia"/>
              </a:rPr>
              <a:t>describe the blood supply to the female reproductive tract; </a:t>
            </a:r>
            <a:endParaRPr/>
          </a:p>
          <a:p>
            <a:pPr indent="-239893" lvl="0" marL="299867" rtl="0" algn="just">
              <a:lnSpc>
                <a:spcPct val="100000"/>
              </a:lnSpc>
              <a:spcBef>
                <a:spcPts val="1400"/>
              </a:spcBef>
              <a:spcAft>
                <a:spcPts val="0"/>
              </a:spcAft>
              <a:buClr>
                <a:srgbClr val="000000"/>
              </a:buClr>
              <a:buSzPts val="1240"/>
              <a:buFont typeface="Georgia"/>
              <a:buChar char="❏"/>
            </a:pPr>
            <a:r>
              <a:rPr b="1" i="1" lang="en-US" sz="1240">
                <a:solidFill>
                  <a:srgbClr val="000000"/>
                </a:solidFill>
                <a:latin typeface="Georgia"/>
                <a:ea typeface="Georgia"/>
                <a:cs typeface="Georgia"/>
                <a:sym typeface="Georgia"/>
              </a:rPr>
              <a:t>identify the external genitalia of the female; </a:t>
            </a:r>
            <a:endParaRPr/>
          </a:p>
          <a:p>
            <a:pPr indent="-239893" lvl="0" marL="299867" rtl="0" algn="just">
              <a:lnSpc>
                <a:spcPct val="100000"/>
              </a:lnSpc>
              <a:spcBef>
                <a:spcPts val="1400"/>
              </a:spcBef>
              <a:spcAft>
                <a:spcPts val="0"/>
              </a:spcAft>
              <a:buClr>
                <a:srgbClr val="000000"/>
              </a:buClr>
              <a:buSzPts val="1240"/>
              <a:buFont typeface="Georgia"/>
              <a:buChar char="❏"/>
            </a:pPr>
            <a:r>
              <a:rPr b="1" i="1" lang="en-US" sz="1240">
                <a:solidFill>
                  <a:srgbClr val="000000"/>
                </a:solidFill>
                <a:latin typeface="Georgia"/>
                <a:ea typeface="Georgia"/>
                <a:cs typeface="Georgia"/>
                <a:sym typeface="Georgia"/>
              </a:rPr>
              <a:t>describe the structure of the nonlactating breast. </a:t>
            </a:r>
            <a:endParaRPr/>
          </a:p>
          <a:p>
            <a:pPr indent="-239893" lvl="0" marL="299867" rtl="0" algn="just">
              <a:lnSpc>
                <a:spcPct val="100000"/>
              </a:lnSpc>
              <a:spcBef>
                <a:spcPts val="1400"/>
              </a:spcBef>
              <a:spcAft>
                <a:spcPts val="0"/>
              </a:spcAft>
              <a:buClr>
                <a:srgbClr val="000000"/>
              </a:buClr>
              <a:buSzPts val="1240"/>
              <a:buFont typeface="Georgia"/>
              <a:buChar char="❏"/>
            </a:pPr>
            <a:r>
              <a:rPr b="1" i="1" lang="en-US" sz="1240">
                <a:solidFill>
                  <a:srgbClr val="000000"/>
                </a:solidFill>
                <a:latin typeface="Georgia"/>
                <a:ea typeface="Georgia"/>
                <a:cs typeface="Georgia"/>
                <a:sym typeface="Georgia"/>
              </a:rPr>
              <a:t>name the hormones that regulate female reproductive function, and state their roles; </a:t>
            </a:r>
            <a:endParaRPr/>
          </a:p>
          <a:p>
            <a:pPr indent="-239893" lvl="0" marL="299867" rtl="0" algn="just">
              <a:lnSpc>
                <a:spcPct val="100000"/>
              </a:lnSpc>
              <a:spcBef>
                <a:spcPts val="1400"/>
              </a:spcBef>
              <a:spcAft>
                <a:spcPts val="0"/>
              </a:spcAft>
              <a:buClr>
                <a:srgbClr val="000000"/>
              </a:buClr>
              <a:buSzPts val="1240"/>
              <a:buFont typeface="Georgia"/>
              <a:buChar char="❏"/>
            </a:pPr>
            <a:r>
              <a:rPr b="1" i="1" lang="en-US" sz="1240">
                <a:solidFill>
                  <a:srgbClr val="000000"/>
                </a:solidFill>
                <a:latin typeface="Georgia"/>
                <a:ea typeface="Georgia"/>
                <a:cs typeface="Georgia"/>
                <a:sym typeface="Georgia"/>
              </a:rPr>
              <a:t>describe the principal signs of puberty; </a:t>
            </a:r>
            <a:endParaRPr/>
          </a:p>
          <a:p>
            <a:pPr indent="-239893" lvl="0" marL="299867" rtl="0" algn="just">
              <a:lnSpc>
                <a:spcPct val="100000"/>
              </a:lnSpc>
              <a:spcBef>
                <a:spcPts val="1400"/>
              </a:spcBef>
              <a:spcAft>
                <a:spcPts val="0"/>
              </a:spcAft>
              <a:buClr>
                <a:srgbClr val="000000"/>
              </a:buClr>
              <a:buSzPts val="1240"/>
              <a:buFont typeface="Georgia"/>
              <a:buChar char="❏"/>
            </a:pPr>
            <a:r>
              <a:rPr b="1" i="1" lang="en-US" sz="1240">
                <a:solidFill>
                  <a:srgbClr val="000000"/>
                </a:solidFill>
                <a:latin typeface="Georgia"/>
                <a:ea typeface="Georgia"/>
                <a:cs typeface="Georgia"/>
                <a:sym typeface="Georgia"/>
              </a:rPr>
              <a:t>describe the hormonal changes of female climacteric and their effects; </a:t>
            </a:r>
            <a:endParaRPr/>
          </a:p>
          <a:p>
            <a:pPr indent="-239893" lvl="0" marL="299867" rtl="0" algn="just">
              <a:lnSpc>
                <a:spcPct val="100000"/>
              </a:lnSpc>
              <a:spcBef>
                <a:spcPts val="1400"/>
              </a:spcBef>
              <a:spcAft>
                <a:spcPts val="0"/>
              </a:spcAft>
              <a:buClr>
                <a:srgbClr val="000000"/>
              </a:buClr>
              <a:buSzPts val="1240"/>
              <a:buFont typeface="Georgia"/>
              <a:buChar char="❏"/>
            </a:pPr>
            <a:r>
              <a:rPr b="1" i="1" lang="en-US" sz="1240">
                <a:solidFill>
                  <a:srgbClr val="000000"/>
                </a:solidFill>
                <a:latin typeface="Georgia"/>
                <a:ea typeface="Georgia"/>
                <a:cs typeface="Georgia"/>
                <a:sym typeface="Georgia"/>
              </a:rPr>
              <a:t>define and describe menopause, and distinguish menopause from climacteric. </a:t>
            </a:r>
            <a:endParaRPr/>
          </a:p>
        </p:txBody>
      </p:sp>
      <p:sp>
        <p:nvSpPr>
          <p:cNvPr id="40" name="Google Shape;40;p2"/>
          <p:cNvSpPr/>
          <p:nvPr/>
        </p:nvSpPr>
        <p:spPr>
          <a:xfrm>
            <a:off x="386396" y="874668"/>
            <a:ext cx="6443282" cy="57053"/>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4F4F4"/>
              </a:buClr>
              <a:buSzPts val="1800"/>
              <a:buFont typeface="Trebuchet MS"/>
              <a:buNone/>
            </a:pPr>
            <a:r>
              <a:t/>
            </a:r>
            <a:endParaRPr b="0" i="0" sz="1800" u="none" cap="none" strike="noStrike">
              <a:solidFill>
                <a:srgbClr val="F4F4F4"/>
              </a:solidFill>
              <a:latin typeface="Trebuchet MS"/>
              <a:ea typeface="Trebuchet MS"/>
              <a:cs typeface="Trebuchet MS"/>
              <a:sym typeface="Trebuchet MS"/>
            </a:endParaRPr>
          </a:p>
        </p:txBody>
      </p:sp>
      <p:sp>
        <p:nvSpPr>
          <p:cNvPr id="41" name="Google Shape;41;p2"/>
          <p:cNvSpPr/>
          <p:nvPr/>
        </p:nvSpPr>
        <p:spPr>
          <a:xfrm>
            <a:off x="3667581" y="5686957"/>
            <a:ext cx="4765293" cy="57061"/>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4F4F4"/>
              </a:buClr>
              <a:buSzPts val="1800"/>
              <a:buFont typeface="Trebuchet MS"/>
              <a:buNone/>
            </a:pPr>
            <a:r>
              <a:t/>
            </a:r>
            <a:endParaRPr b="0" i="0" sz="1800" u="none" cap="none" strike="noStrike">
              <a:solidFill>
                <a:srgbClr val="F4F4F4"/>
              </a:solidFill>
              <a:latin typeface="Trebuchet MS"/>
              <a:ea typeface="Trebuchet MS"/>
              <a:cs typeface="Trebuchet MS"/>
              <a:sym typeface="Trebuchet MS"/>
            </a:endParaRPr>
          </a:p>
        </p:txBody>
      </p:sp>
      <p:grpSp>
        <p:nvGrpSpPr>
          <p:cNvPr id="42" name="Google Shape;42;p2"/>
          <p:cNvGrpSpPr/>
          <p:nvPr/>
        </p:nvGrpSpPr>
        <p:grpSpPr>
          <a:xfrm>
            <a:off x="-74261" y="6205461"/>
            <a:ext cx="12248974" cy="755704"/>
            <a:chOff x="-2" y="-1"/>
            <a:chExt cx="12248973" cy="755703"/>
          </a:xfrm>
        </p:grpSpPr>
        <p:sp>
          <p:nvSpPr>
            <p:cNvPr id="43" name="Google Shape;43;p2"/>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4" name="Google Shape;44;p2"/>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5" name="Google Shape;45;p2"/>
            <p:cNvPicPr preferRelativeResize="0"/>
            <p:nvPr/>
          </p:nvPicPr>
          <p:blipFill rotWithShape="1">
            <a:blip r:embed="rId4">
              <a:alphaModFix/>
            </a:blip>
            <a:srcRect b="0" l="0" r="0" t="0"/>
            <a:stretch/>
          </p:blipFill>
          <p:spPr>
            <a:xfrm>
              <a:off x="-2" y="-1"/>
              <a:ext cx="704329" cy="613872"/>
            </a:xfrm>
            <a:prstGeom prst="rect">
              <a:avLst/>
            </a:prstGeom>
            <a:noFill/>
            <a:ln>
              <a:noFill/>
            </a:ln>
          </p:spPr>
        </p:pic>
        <p:sp>
          <p:nvSpPr>
            <p:cNvPr id="46" name="Google Shape;46;p2"/>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
                                        </p:tgtEl>
                                        <p:attrNameLst>
                                          <p:attrName>style.visibility</p:attrName>
                                        </p:attrNameLst>
                                      </p:cBhvr>
                                      <p:to>
                                        <p:strVal val="visible"/>
                                      </p:to>
                                    </p:set>
                                    <p:animEffect filter="fade" transition="in">
                                      <p:cBhvr>
                                        <p:cTn dur="500"/>
                                        <p:tgtEl>
                                          <p:spTgt spid="4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
                                        </p:tgtEl>
                                        <p:attrNameLst>
                                          <p:attrName>style.visibility</p:attrName>
                                        </p:attrNameLst>
                                      </p:cBhvr>
                                      <p:to>
                                        <p:strVal val="visible"/>
                                      </p:to>
                                    </p:set>
                                    <p:animEffect filter="fade" transition="in">
                                      <p:cBhvr>
                                        <p:cTn dur="500"/>
                                        <p:tgtEl>
                                          <p:spTgt spid="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0"/>
          <p:cNvSpPr txBox="1"/>
          <p:nvPr>
            <p:ph idx="4294967295" type="sldNum"/>
          </p:nvPr>
        </p:nvSpPr>
        <p:spPr>
          <a:xfrm>
            <a:off x="8842092" y="6324600"/>
            <a:ext cx="301909"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410" name="Google Shape;410;p20"/>
          <p:cNvSpPr txBox="1"/>
          <p:nvPr>
            <p:ph idx="4294967295" type="title"/>
          </p:nvPr>
        </p:nvSpPr>
        <p:spPr>
          <a:xfrm>
            <a:off x="-1" y="-1"/>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Vessels of Reproductive Tract</a:t>
            </a:r>
            <a:endParaRPr/>
          </a:p>
        </p:txBody>
      </p:sp>
      <p:sp>
        <p:nvSpPr>
          <p:cNvPr id="411" name="Google Shape;411;p20"/>
          <p:cNvSpPr txBox="1"/>
          <p:nvPr/>
        </p:nvSpPr>
        <p:spPr>
          <a:xfrm>
            <a:off x="3322320" y="6172200"/>
            <a:ext cx="1813561"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28.7</a:t>
            </a:r>
            <a:endParaRPr/>
          </a:p>
        </p:txBody>
      </p:sp>
      <p:pic>
        <p:nvPicPr>
          <p:cNvPr descr="sal25693_28_07" id="412" name="Google Shape;412;p20"/>
          <p:cNvPicPr preferRelativeResize="0"/>
          <p:nvPr/>
        </p:nvPicPr>
        <p:blipFill rotWithShape="1">
          <a:blip r:embed="rId3">
            <a:alphaModFix/>
          </a:blip>
          <a:srcRect b="0" l="0" r="0" t="0"/>
          <a:stretch/>
        </p:blipFill>
        <p:spPr>
          <a:xfrm>
            <a:off x="1108075" y="1192212"/>
            <a:ext cx="7215188" cy="5056188"/>
          </a:xfrm>
          <a:prstGeom prst="rect">
            <a:avLst/>
          </a:prstGeom>
          <a:noFill/>
          <a:ln>
            <a:noFill/>
          </a:ln>
        </p:spPr>
      </p:pic>
      <p:sp>
        <p:nvSpPr>
          <p:cNvPr id="413" name="Google Shape;413;p20"/>
          <p:cNvSpPr txBox="1"/>
          <p:nvPr/>
        </p:nvSpPr>
        <p:spPr>
          <a:xfrm>
            <a:off x="1961832" y="942975"/>
            <a:ext cx="5210811" cy="20241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414" name="Google Shape;414;p20"/>
          <p:cNvSpPr txBox="1"/>
          <p:nvPr/>
        </p:nvSpPr>
        <p:spPr>
          <a:xfrm>
            <a:off x="785812" y="1930400"/>
            <a:ext cx="576487" cy="2469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Aorta</a:t>
            </a:r>
            <a:endParaRPr/>
          </a:p>
        </p:txBody>
      </p:sp>
      <p:sp>
        <p:nvSpPr>
          <p:cNvPr id="415" name="Google Shape;415;p20"/>
          <p:cNvSpPr txBox="1"/>
          <p:nvPr/>
        </p:nvSpPr>
        <p:spPr>
          <a:xfrm>
            <a:off x="3063875" y="5445125"/>
            <a:ext cx="1932714" cy="2469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Internal iliac artery</a:t>
            </a:r>
            <a:endParaRPr/>
          </a:p>
        </p:txBody>
      </p:sp>
      <p:sp>
        <p:nvSpPr>
          <p:cNvPr id="416" name="Google Shape;416;p20"/>
          <p:cNvSpPr txBox="1"/>
          <p:nvPr/>
        </p:nvSpPr>
        <p:spPr>
          <a:xfrm>
            <a:off x="5861050" y="1824037"/>
            <a:ext cx="1308522" cy="24693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Mesosalpinx</a:t>
            </a:r>
            <a:endParaRPr/>
          </a:p>
        </p:txBody>
      </p:sp>
      <p:sp>
        <p:nvSpPr>
          <p:cNvPr id="417" name="Google Shape;417;p20"/>
          <p:cNvSpPr txBox="1"/>
          <p:nvPr/>
        </p:nvSpPr>
        <p:spPr>
          <a:xfrm>
            <a:off x="4840287" y="3905250"/>
            <a:ext cx="624874" cy="2469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Ovary</a:t>
            </a:r>
            <a:endParaRPr/>
          </a:p>
        </p:txBody>
      </p:sp>
      <p:cxnSp>
        <p:nvCxnSpPr>
          <p:cNvPr id="418" name="Google Shape;418;p20"/>
          <p:cNvCxnSpPr/>
          <p:nvPr/>
        </p:nvCxnSpPr>
        <p:spPr>
          <a:xfrm>
            <a:off x="1433512" y="2078037"/>
            <a:ext cx="660401" cy="1588"/>
          </a:xfrm>
          <a:prstGeom prst="straightConnector1">
            <a:avLst/>
          </a:prstGeom>
          <a:noFill/>
          <a:ln cap="flat" cmpd="sng" w="20625">
            <a:solidFill>
              <a:srgbClr val="000000"/>
            </a:solidFill>
            <a:prstDash val="solid"/>
            <a:round/>
            <a:headEnd len="sm" w="sm" type="none"/>
            <a:tailEnd len="sm" w="sm" type="none"/>
          </a:ln>
        </p:spPr>
      </p:cxnSp>
      <p:sp>
        <p:nvSpPr>
          <p:cNvPr id="419" name="Google Shape;419;p20"/>
          <p:cNvSpPr/>
          <p:nvPr/>
        </p:nvSpPr>
        <p:spPr>
          <a:xfrm>
            <a:off x="1311275" y="4338637"/>
            <a:ext cx="454025" cy="573088"/>
          </a:xfrm>
          <a:custGeom>
            <a:rect b="b" l="l" r="r" t="t"/>
            <a:pathLst>
              <a:path extrusionOk="0" h="21600" w="21600">
                <a:moveTo>
                  <a:pt x="21600" y="21600"/>
                </a:moveTo>
                <a:lnTo>
                  <a:pt x="0" y="8691"/>
                </a:lnTo>
                <a:lnTo>
                  <a:pt x="0" y="0"/>
                </a:lnTo>
              </a:path>
            </a:pathLst>
          </a:custGeom>
          <a:noFill/>
          <a:ln cap="flat" cmpd="sng" w="206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cxnSp>
        <p:nvCxnSpPr>
          <p:cNvPr id="420" name="Google Shape;420;p20"/>
          <p:cNvCxnSpPr/>
          <p:nvPr/>
        </p:nvCxnSpPr>
        <p:spPr>
          <a:xfrm>
            <a:off x="1751012" y="5573712"/>
            <a:ext cx="1255713" cy="1589"/>
          </a:xfrm>
          <a:prstGeom prst="straightConnector1">
            <a:avLst/>
          </a:prstGeom>
          <a:noFill/>
          <a:ln cap="flat" cmpd="sng" w="20625">
            <a:solidFill>
              <a:srgbClr val="000000"/>
            </a:solidFill>
            <a:prstDash val="solid"/>
            <a:round/>
            <a:headEnd len="sm" w="sm" type="none"/>
            <a:tailEnd len="sm" w="sm" type="none"/>
          </a:ln>
        </p:spPr>
      </p:cxnSp>
      <p:cxnSp>
        <p:nvCxnSpPr>
          <p:cNvPr id="421" name="Google Shape;421;p20"/>
          <p:cNvCxnSpPr/>
          <p:nvPr/>
        </p:nvCxnSpPr>
        <p:spPr>
          <a:xfrm>
            <a:off x="5164137" y="3354387"/>
            <a:ext cx="1589" cy="560389"/>
          </a:xfrm>
          <a:prstGeom prst="straightConnector1">
            <a:avLst/>
          </a:prstGeom>
          <a:noFill/>
          <a:ln cap="flat" cmpd="sng" w="20625">
            <a:solidFill>
              <a:srgbClr val="000000"/>
            </a:solidFill>
            <a:prstDash val="solid"/>
            <a:round/>
            <a:headEnd len="sm" w="sm" type="none"/>
            <a:tailEnd len="sm" w="sm" type="none"/>
          </a:ln>
        </p:spPr>
      </p:cxnSp>
      <p:cxnSp>
        <p:nvCxnSpPr>
          <p:cNvPr id="422" name="Google Shape;422;p20"/>
          <p:cNvCxnSpPr/>
          <p:nvPr/>
        </p:nvCxnSpPr>
        <p:spPr>
          <a:xfrm>
            <a:off x="6681787" y="3773487"/>
            <a:ext cx="212726" cy="427038"/>
          </a:xfrm>
          <a:prstGeom prst="straightConnector1">
            <a:avLst/>
          </a:prstGeom>
          <a:noFill/>
          <a:ln cap="flat" cmpd="sng" w="20625">
            <a:solidFill>
              <a:srgbClr val="000000"/>
            </a:solidFill>
            <a:prstDash val="solid"/>
            <a:round/>
            <a:headEnd len="sm" w="sm" type="none"/>
            <a:tailEnd len="sm" w="sm" type="none"/>
          </a:ln>
        </p:spPr>
      </p:cxnSp>
      <p:cxnSp>
        <p:nvCxnSpPr>
          <p:cNvPr id="423" name="Google Shape;423;p20"/>
          <p:cNvCxnSpPr/>
          <p:nvPr/>
        </p:nvCxnSpPr>
        <p:spPr>
          <a:xfrm flipH="1" rot="10800000">
            <a:off x="4711700" y="4789487"/>
            <a:ext cx="1588" cy="538164"/>
          </a:xfrm>
          <a:prstGeom prst="straightConnector1">
            <a:avLst/>
          </a:prstGeom>
          <a:noFill/>
          <a:ln cap="flat" cmpd="sng" w="20625">
            <a:solidFill>
              <a:srgbClr val="000000"/>
            </a:solidFill>
            <a:prstDash val="solid"/>
            <a:round/>
            <a:headEnd len="sm" w="sm" type="none"/>
            <a:tailEnd len="sm" w="sm" type="none"/>
          </a:ln>
        </p:spPr>
      </p:cxnSp>
      <p:cxnSp>
        <p:nvCxnSpPr>
          <p:cNvPr id="424" name="Google Shape;424;p20"/>
          <p:cNvCxnSpPr/>
          <p:nvPr/>
        </p:nvCxnSpPr>
        <p:spPr>
          <a:xfrm>
            <a:off x="6543675" y="3768725"/>
            <a:ext cx="482600" cy="0"/>
          </a:xfrm>
          <a:prstGeom prst="straightConnector1">
            <a:avLst/>
          </a:prstGeom>
          <a:noFill/>
          <a:ln cap="flat" cmpd="sng" w="20625">
            <a:solidFill>
              <a:srgbClr val="000000"/>
            </a:solidFill>
            <a:prstDash val="solid"/>
            <a:round/>
            <a:headEnd len="sm" w="sm" type="none"/>
            <a:tailEnd len="sm" w="sm" type="none"/>
          </a:ln>
        </p:spPr>
      </p:cxnSp>
      <p:sp>
        <p:nvSpPr>
          <p:cNvPr id="425" name="Google Shape;425;p20"/>
          <p:cNvSpPr/>
          <p:nvPr/>
        </p:nvSpPr>
        <p:spPr>
          <a:xfrm>
            <a:off x="3584575" y="1504950"/>
            <a:ext cx="490538" cy="490538"/>
          </a:xfrm>
          <a:custGeom>
            <a:rect b="b" l="l" r="r" t="t"/>
            <a:pathLst>
              <a:path extrusionOk="0" h="21600" w="21600">
                <a:moveTo>
                  <a:pt x="0" y="0"/>
                </a:moveTo>
                <a:lnTo>
                  <a:pt x="12960" y="0"/>
                </a:lnTo>
                <a:lnTo>
                  <a:pt x="21600" y="21600"/>
                </a:lnTo>
              </a:path>
            </a:pathLst>
          </a:custGeom>
          <a:noFill/>
          <a:ln cap="flat" cmpd="sng" w="206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cxnSp>
        <p:nvCxnSpPr>
          <p:cNvPr id="426" name="Google Shape;426;p20"/>
          <p:cNvCxnSpPr/>
          <p:nvPr/>
        </p:nvCxnSpPr>
        <p:spPr>
          <a:xfrm>
            <a:off x="5233987" y="1816100"/>
            <a:ext cx="1588" cy="763588"/>
          </a:xfrm>
          <a:prstGeom prst="straightConnector1">
            <a:avLst/>
          </a:prstGeom>
          <a:noFill/>
          <a:ln cap="flat" cmpd="sng" w="20625">
            <a:solidFill>
              <a:srgbClr val="000000"/>
            </a:solidFill>
            <a:prstDash val="solid"/>
            <a:round/>
            <a:headEnd len="sm" w="sm" type="none"/>
            <a:tailEnd len="sm" w="sm" type="none"/>
          </a:ln>
        </p:spPr>
      </p:cxnSp>
      <p:sp>
        <p:nvSpPr>
          <p:cNvPr id="427" name="Google Shape;427;p20"/>
          <p:cNvSpPr/>
          <p:nvPr/>
        </p:nvSpPr>
        <p:spPr>
          <a:xfrm>
            <a:off x="5776912" y="2170112"/>
            <a:ext cx="781051" cy="568326"/>
          </a:xfrm>
          <a:custGeom>
            <a:rect b="b" l="l" r="r" t="t"/>
            <a:pathLst>
              <a:path extrusionOk="0" h="21600" w="21600">
                <a:moveTo>
                  <a:pt x="0" y="21600"/>
                </a:moveTo>
                <a:lnTo>
                  <a:pt x="21600" y="12742"/>
                </a:lnTo>
                <a:lnTo>
                  <a:pt x="21600" y="0"/>
                </a:lnTo>
              </a:path>
            </a:pathLst>
          </a:custGeom>
          <a:noFill/>
          <a:ln cap="flat" cmpd="sng" w="206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cxnSp>
        <p:nvCxnSpPr>
          <p:cNvPr id="428" name="Google Shape;428;p20"/>
          <p:cNvCxnSpPr/>
          <p:nvPr/>
        </p:nvCxnSpPr>
        <p:spPr>
          <a:xfrm>
            <a:off x="7605712" y="1589087"/>
            <a:ext cx="1589" cy="771526"/>
          </a:xfrm>
          <a:prstGeom prst="straightConnector1">
            <a:avLst/>
          </a:prstGeom>
          <a:noFill/>
          <a:ln cap="flat" cmpd="sng" w="20625">
            <a:solidFill>
              <a:srgbClr val="000000"/>
            </a:solidFill>
            <a:prstDash val="solid"/>
            <a:round/>
            <a:headEnd len="sm" w="sm" type="none"/>
            <a:tailEnd len="sm" w="sm" type="none"/>
          </a:ln>
        </p:spPr>
      </p:cxnSp>
      <p:sp>
        <p:nvSpPr>
          <p:cNvPr id="429" name="Google Shape;429;p20"/>
          <p:cNvSpPr txBox="1"/>
          <p:nvPr/>
        </p:nvSpPr>
        <p:spPr>
          <a:xfrm>
            <a:off x="5153025" y="5437187"/>
            <a:ext cx="1452842" cy="24693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Spiral arteries</a:t>
            </a:r>
            <a:endParaRPr/>
          </a:p>
        </p:txBody>
      </p:sp>
      <p:sp>
        <p:nvSpPr>
          <p:cNvPr id="430" name="Google Shape;430;p20"/>
          <p:cNvSpPr/>
          <p:nvPr/>
        </p:nvSpPr>
        <p:spPr>
          <a:xfrm>
            <a:off x="6710362" y="3465512"/>
            <a:ext cx="827088" cy="2124076"/>
          </a:xfrm>
          <a:custGeom>
            <a:rect b="b" l="l" r="r" t="t"/>
            <a:pathLst>
              <a:path extrusionOk="0" h="21600" w="21600">
                <a:moveTo>
                  <a:pt x="21600" y="0"/>
                </a:moveTo>
                <a:lnTo>
                  <a:pt x="9715" y="21600"/>
                </a:lnTo>
                <a:lnTo>
                  <a:pt x="0" y="21600"/>
                </a:lnTo>
              </a:path>
            </a:pathLst>
          </a:custGeom>
          <a:noFill/>
          <a:ln cap="flat" cmpd="sng" w="206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cxnSp>
        <p:nvCxnSpPr>
          <p:cNvPr id="431" name="Google Shape;431;p20"/>
          <p:cNvCxnSpPr/>
          <p:nvPr/>
        </p:nvCxnSpPr>
        <p:spPr>
          <a:xfrm flipH="1" rot="10800000">
            <a:off x="7083424" y="4048125"/>
            <a:ext cx="574677" cy="1541463"/>
          </a:xfrm>
          <a:prstGeom prst="straightConnector1">
            <a:avLst/>
          </a:prstGeom>
          <a:noFill/>
          <a:ln cap="flat" cmpd="sng" w="20625">
            <a:solidFill>
              <a:srgbClr val="000000"/>
            </a:solidFill>
            <a:prstDash val="solid"/>
            <a:round/>
            <a:headEnd len="sm" w="sm" type="none"/>
            <a:tailEnd len="sm" w="sm" type="none"/>
          </a:ln>
        </p:spPr>
      </p:cxnSp>
      <p:sp>
        <p:nvSpPr>
          <p:cNvPr id="432" name="Google Shape;432;p20"/>
          <p:cNvSpPr/>
          <p:nvPr/>
        </p:nvSpPr>
        <p:spPr>
          <a:xfrm>
            <a:off x="2836862" y="3470275"/>
            <a:ext cx="150813" cy="496888"/>
          </a:xfrm>
          <a:custGeom>
            <a:rect b="b" l="l" r="r" t="t"/>
            <a:pathLst>
              <a:path extrusionOk="0" h="21600" w="21600">
                <a:moveTo>
                  <a:pt x="21600" y="21600"/>
                </a:moveTo>
                <a:lnTo>
                  <a:pt x="0" y="21600"/>
                </a:lnTo>
                <a:lnTo>
                  <a:pt x="0" y="0"/>
                </a:lnTo>
              </a:path>
            </a:pathLst>
          </a:custGeom>
          <a:noFill/>
          <a:ln cap="flat" cmpd="sng" w="206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433" name="Google Shape;433;p20"/>
          <p:cNvSpPr txBox="1"/>
          <p:nvPr/>
        </p:nvSpPr>
        <p:spPr>
          <a:xfrm>
            <a:off x="2222500" y="1335087"/>
            <a:ext cx="1248538" cy="50093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Suspensory</a:t>
            </a:r>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ligament</a:t>
            </a:r>
            <a:endParaRPr/>
          </a:p>
        </p:txBody>
      </p:sp>
      <p:sp>
        <p:nvSpPr>
          <p:cNvPr id="434" name="Google Shape;434;p20"/>
          <p:cNvSpPr txBox="1"/>
          <p:nvPr/>
        </p:nvSpPr>
        <p:spPr>
          <a:xfrm>
            <a:off x="4314825" y="1193800"/>
            <a:ext cx="1656408" cy="5009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Ovarian branch</a:t>
            </a:r>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of uterine artery</a:t>
            </a:r>
            <a:endParaRPr/>
          </a:p>
        </p:txBody>
      </p:sp>
      <p:sp>
        <p:nvSpPr>
          <p:cNvPr id="435" name="Google Shape;435;p20"/>
          <p:cNvSpPr txBox="1"/>
          <p:nvPr/>
        </p:nvSpPr>
        <p:spPr>
          <a:xfrm>
            <a:off x="6778625" y="1258887"/>
            <a:ext cx="1476772" cy="24693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Arcuate artery</a:t>
            </a:r>
            <a:endParaRPr/>
          </a:p>
        </p:txBody>
      </p:sp>
      <p:sp>
        <p:nvSpPr>
          <p:cNvPr id="436" name="Google Shape;436;p20"/>
          <p:cNvSpPr txBox="1"/>
          <p:nvPr/>
        </p:nvSpPr>
        <p:spPr>
          <a:xfrm>
            <a:off x="5710237" y="3597275"/>
            <a:ext cx="756544" cy="5009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Uterine</a:t>
            </a:r>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artery</a:t>
            </a:r>
            <a:endParaRPr/>
          </a:p>
        </p:txBody>
      </p:sp>
      <p:sp>
        <p:nvSpPr>
          <p:cNvPr id="437" name="Google Shape;437;p20"/>
          <p:cNvSpPr txBox="1"/>
          <p:nvPr/>
        </p:nvSpPr>
        <p:spPr>
          <a:xfrm>
            <a:off x="4271962" y="4214812"/>
            <a:ext cx="768667" cy="50093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Vaginal</a:t>
            </a:r>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artery</a:t>
            </a:r>
            <a:endParaRPr/>
          </a:p>
        </p:txBody>
      </p:sp>
      <p:sp>
        <p:nvSpPr>
          <p:cNvPr id="438" name="Google Shape;438;p20"/>
          <p:cNvSpPr txBox="1"/>
          <p:nvPr/>
        </p:nvSpPr>
        <p:spPr>
          <a:xfrm>
            <a:off x="3079750" y="3836987"/>
            <a:ext cx="816738" cy="50093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Ovarian</a:t>
            </a:r>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artery</a:t>
            </a:r>
            <a:endParaRPr/>
          </a:p>
        </p:txBody>
      </p:sp>
      <p:sp>
        <p:nvSpPr>
          <p:cNvPr id="439" name="Google Shape;439;p20"/>
          <p:cNvSpPr txBox="1"/>
          <p:nvPr/>
        </p:nvSpPr>
        <p:spPr>
          <a:xfrm>
            <a:off x="762000" y="3787775"/>
            <a:ext cx="1092938" cy="50093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Common</a:t>
            </a:r>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iliac artery</a:t>
            </a:r>
            <a:endParaRPr/>
          </a:p>
        </p:txBody>
      </p:sp>
      <p:sp>
        <p:nvSpPr>
          <p:cNvPr id="440" name="Google Shape;440;p20"/>
          <p:cNvSpPr txBox="1"/>
          <p:nvPr/>
        </p:nvSpPr>
        <p:spPr>
          <a:xfrm>
            <a:off x="2259356" y="5811480"/>
            <a:ext cx="3333063"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1"/>
          <p:cNvSpPr txBox="1"/>
          <p:nvPr>
            <p:ph idx="4294967295" type="sldNum"/>
          </p:nvPr>
        </p:nvSpPr>
        <p:spPr>
          <a:xfrm>
            <a:off x="8940975" y="6324600"/>
            <a:ext cx="386663"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446" name="Google Shape;446;p21"/>
          <p:cNvSpPr txBox="1"/>
          <p:nvPr>
            <p:ph idx="4294967295" type="title"/>
          </p:nvPr>
        </p:nvSpPr>
        <p:spPr>
          <a:xfrm>
            <a:off x="469898" y="25398"/>
            <a:ext cx="9144004" cy="1143004"/>
          </a:xfrm>
          <a:prstGeom prst="rect">
            <a:avLst/>
          </a:prstGeom>
          <a:noFill/>
          <a:ln>
            <a:noFill/>
          </a:ln>
        </p:spPr>
        <p:txBody>
          <a:bodyPr anchorCtr="0" anchor="ctr" bIns="45700" lIns="45700" spcFirstLastPara="1" rIns="45700" wrap="square" tIns="45700">
            <a:normAutofit/>
          </a:bodyPr>
          <a:lstStyle/>
          <a:p>
            <a:pPr indent="0" lvl="1" marL="0" rtl="0" algn="l">
              <a:lnSpc>
                <a:spcPct val="100000"/>
              </a:lnSpc>
              <a:spcBef>
                <a:spcPts val="0"/>
              </a:spcBef>
              <a:spcAft>
                <a:spcPts val="0"/>
              </a:spcAft>
              <a:buClr>
                <a:srgbClr val="000000"/>
              </a:buClr>
              <a:buSzPts val="3600"/>
              <a:buFont typeface="Arial"/>
              <a:buNone/>
            </a:pPr>
            <a:r>
              <a:rPr b="1" lang="en-US"/>
              <a:t>Vagina </a:t>
            </a:r>
            <a:endParaRPr b="0" sz="1200"/>
          </a:p>
        </p:txBody>
      </p:sp>
      <p:sp>
        <p:nvSpPr>
          <p:cNvPr id="447" name="Google Shape;447;p21"/>
          <p:cNvSpPr txBox="1"/>
          <p:nvPr>
            <p:ph idx="4294967295" type="body"/>
          </p:nvPr>
        </p:nvSpPr>
        <p:spPr>
          <a:xfrm>
            <a:off x="91628" y="965200"/>
            <a:ext cx="8659665" cy="54102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0000"/>
              </a:buClr>
              <a:buSzPts val="2400"/>
              <a:buFont typeface="Times New Roman"/>
              <a:buNone/>
            </a:pPr>
            <a:r>
              <a:rPr lang="en-US">
                <a:solidFill>
                  <a:srgbClr val="000000"/>
                </a:solidFill>
                <a:latin typeface="Times New Roman"/>
                <a:ea typeface="Times New Roman"/>
                <a:cs typeface="Times New Roman"/>
                <a:sym typeface="Times New Roman"/>
              </a:rPr>
              <a:t>vagina (birth canal) – Distensible muscular tube</a:t>
            </a:r>
            <a:endParaRPr/>
          </a:p>
          <a:p>
            <a:pPr indent="0" lvl="0" marL="0" rtl="0" algn="l">
              <a:lnSpc>
                <a:spcPct val="90000"/>
              </a:lnSpc>
              <a:spcBef>
                <a:spcPts val="400"/>
              </a:spcBef>
              <a:spcAft>
                <a:spcPts val="0"/>
              </a:spcAft>
              <a:buClr>
                <a:srgbClr val="000000"/>
              </a:buClr>
              <a:buSzPts val="2400"/>
              <a:buFont typeface="Times New Roman"/>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400"/>
              </a:spcBef>
              <a:spcAft>
                <a:spcPts val="0"/>
              </a:spcAft>
              <a:buClr>
                <a:srgbClr val="000000"/>
              </a:buClr>
              <a:buSzPts val="2400"/>
              <a:buFont typeface="Times New Roman"/>
              <a:buNone/>
            </a:pPr>
            <a:r>
              <a:rPr b="1" lang="en-US">
                <a:solidFill>
                  <a:srgbClr val="000000"/>
                </a:solidFill>
                <a:latin typeface="Times New Roman"/>
                <a:ea typeface="Times New Roman"/>
                <a:cs typeface="Times New Roman"/>
                <a:sym typeface="Times New Roman"/>
              </a:rPr>
              <a:t>A. General Features </a:t>
            </a:r>
            <a:endParaRPr/>
          </a:p>
          <a:p>
            <a:pPr indent="0" lvl="0" marL="0" rtl="0" algn="l">
              <a:lnSpc>
                <a:spcPct val="90000"/>
              </a:lnSpc>
              <a:spcBef>
                <a:spcPts val="400"/>
              </a:spcBef>
              <a:spcAft>
                <a:spcPts val="0"/>
              </a:spcAft>
              <a:buClr>
                <a:srgbClr val="000000"/>
              </a:buClr>
              <a:buSzPts val="2400"/>
              <a:buFont typeface="Times New Roman"/>
              <a:buNone/>
            </a:pPr>
            <a:r>
              <a:t/>
            </a:r>
            <a:endParaRPr b="1">
              <a:solidFill>
                <a:srgbClr val="000000"/>
              </a:solidFill>
              <a:latin typeface="Times New Roman"/>
              <a:ea typeface="Times New Roman"/>
              <a:cs typeface="Times New Roman"/>
              <a:sym typeface="Times New Roman"/>
            </a:endParaRPr>
          </a:p>
          <a:p>
            <a:pPr indent="-285750" lvl="1" marL="742950" rtl="0" algn="l">
              <a:lnSpc>
                <a:spcPct val="8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allows for discharge of menstrual fluid, receipt of penis and semen, and birth of baby, The vagina is the longest part of the birth canal, and its distention during childbirth is limited by the </a:t>
            </a:r>
            <a:r>
              <a:rPr b="1" lang="en-US"/>
              <a:t>ischial spine</a:t>
            </a:r>
            <a:r>
              <a:rPr lang="en-US">
                <a:solidFill>
                  <a:srgbClr val="000000"/>
                </a:solidFill>
                <a:latin typeface="Times New Roman"/>
                <a:ea typeface="Times New Roman"/>
                <a:cs typeface="Times New Roman"/>
                <a:sym typeface="Times New Roman"/>
              </a:rPr>
              <a:t> and </a:t>
            </a:r>
            <a:r>
              <a:rPr b="1" lang="en-US"/>
              <a:t>sacrospinous ligaments</a:t>
            </a:r>
            <a:r>
              <a:rPr lang="en-US">
                <a:solidFill>
                  <a:srgbClr val="000000"/>
                </a:solidFill>
                <a:latin typeface="Times New Roman"/>
                <a:ea typeface="Times New Roman"/>
                <a:cs typeface="Times New Roman"/>
                <a:sym typeface="Times New Roman"/>
              </a:rPr>
              <a:t>. </a:t>
            </a:r>
            <a:endParaRPr/>
          </a:p>
          <a:p>
            <a:pPr indent="-285750" lvl="1" marL="742950" rtl="0" algn="l">
              <a:lnSpc>
                <a:spcPct val="8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extends from the cervix to the vestibule of the vagina. </a:t>
            </a:r>
            <a:endParaRPr/>
          </a:p>
          <a:p>
            <a:pPr indent="-285750" lvl="1" marL="742950" rtl="0" algn="l">
              <a:lnSpc>
                <a:spcPct val="8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outer adventitia, middle muscularis, and inner mucosa,no glands</a:t>
            </a:r>
            <a:endParaRPr/>
          </a:p>
          <a:p>
            <a:pPr indent="-285750" lvl="1" marL="742950" rtl="0" algn="l">
              <a:lnSpc>
                <a:spcPct val="8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tilted posteriorly between rectum and urethra</a:t>
            </a:r>
            <a:endParaRPr/>
          </a:p>
          <a:p>
            <a:pPr indent="-285750" lvl="1" marL="742950" rtl="0" algn="l">
              <a:lnSpc>
                <a:spcPct val="8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transudation lubricates vagina – “vaginal sweating”</a:t>
            </a:r>
            <a:endParaRPr/>
          </a:p>
        </p:txBody>
      </p:sp>
      <p:grpSp>
        <p:nvGrpSpPr>
          <p:cNvPr id="448" name="Google Shape;448;p21"/>
          <p:cNvGrpSpPr/>
          <p:nvPr/>
        </p:nvGrpSpPr>
        <p:grpSpPr>
          <a:xfrm>
            <a:off x="-74261" y="6205461"/>
            <a:ext cx="12248974" cy="755704"/>
            <a:chOff x="-2" y="-1"/>
            <a:chExt cx="12248973" cy="755703"/>
          </a:xfrm>
        </p:grpSpPr>
        <p:sp>
          <p:nvSpPr>
            <p:cNvPr id="449" name="Google Shape;449;p21"/>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50" name="Google Shape;450;p21"/>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51" name="Google Shape;451;p21"/>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452" name="Google Shape;452;p21"/>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2"/>
          <p:cNvSpPr txBox="1"/>
          <p:nvPr>
            <p:ph idx="4294967295" type="sldNum"/>
          </p:nvPr>
        </p:nvSpPr>
        <p:spPr>
          <a:xfrm>
            <a:off x="8940975" y="6324600"/>
            <a:ext cx="386663"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458" name="Google Shape;458;p22"/>
          <p:cNvSpPr txBox="1"/>
          <p:nvPr>
            <p:ph idx="4294967295" type="title"/>
          </p:nvPr>
        </p:nvSpPr>
        <p:spPr>
          <a:xfrm>
            <a:off x="469898" y="25398"/>
            <a:ext cx="9144004" cy="1143004"/>
          </a:xfrm>
          <a:prstGeom prst="rect">
            <a:avLst/>
          </a:prstGeom>
          <a:noFill/>
          <a:ln>
            <a:noFill/>
          </a:ln>
        </p:spPr>
        <p:txBody>
          <a:bodyPr anchorCtr="0" anchor="ctr" bIns="45700" lIns="45700" spcFirstLastPara="1" rIns="45700" wrap="square" tIns="45700">
            <a:normAutofit/>
          </a:bodyPr>
          <a:lstStyle/>
          <a:p>
            <a:pPr indent="0" lvl="1" marL="0" rtl="0" algn="l">
              <a:lnSpc>
                <a:spcPct val="100000"/>
              </a:lnSpc>
              <a:spcBef>
                <a:spcPts val="0"/>
              </a:spcBef>
              <a:spcAft>
                <a:spcPts val="0"/>
              </a:spcAft>
              <a:buClr>
                <a:srgbClr val="000000"/>
              </a:buClr>
              <a:buSzPts val="3600"/>
              <a:buFont typeface="Arial"/>
              <a:buNone/>
            </a:pPr>
            <a:r>
              <a:rPr b="1" lang="en-US"/>
              <a:t>Vagina </a:t>
            </a:r>
            <a:endParaRPr b="0" sz="1200"/>
          </a:p>
        </p:txBody>
      </p:sp>
      <p:sp>
        <p:nvSpPr>
          <p:cNvPr id="459" name="Google Shape;459;p22"/>
          <p:cNvSpPr txBox="1"/>
          <p:nvPr>
            <p:ph idx="4294967295" type="body"/>
          </p:nvPr>
        </p:nvSpPr>
        <p:spPr>
          <a:xfrm>
            <a:off x="91628" y="965200"/>
            <a:ext cx="8659665" cy="54102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0000"/>
              </a:buClr>
              <a:buSzPts val="2400"/>
              <a:buFont typeface="Times New Roman"/>
              <a:buNone/>
            </a:pPr>
            <a:r>
              <a:t/>
            </a:r>
            <a:endParaRPr>
              <a:solidFill>
                <a:srgbClr val="000000"/>
              </a:solidFill>
              <a:latin typeface="Times New Roman"/>
              <a:ea typeface="Times New Roman"/>
              <a:cs typeface="Times New Roman"/>
              <a:sym typeface="Times New Roman"/>
            </a:endParaRPr>
          </a:p>
          <a:p>
            <a:pPr indent="0" lvl="0" marL="0" rtl="0" algn="l">
              <a:lnSpc>
                <a:spcPct val="90000"/>
              </a:lnSpc>
              <a:spcBef>
                <a:spcPts val="400"/>
              </a:spcBef>
              <a:spcAft>
                <a:spcPts val="0"/>
              </a:spcAft>
              <a:buClr>
                <a:srgbClr val="000000"/>
              </a:buClr>
              <a:buSzPts val="2400"/>
              <a:buFont typeface="Times New Roman"/>
              <a:buNone/>
            </a:pPr>
            <a:r>
              <a:rPr b="1" lang="en-US">
                <a:solidFill>
                  <a:srgbClr val="000000"/>
                </a:solidFill>
                <a:latin typeface="Times New Roman"/>
                <a:ea typeface="Times New Roman"/>
                <a:cs typeface="Times New Roman"/>
                <a:sym typeface="Times New Roman"/>
              </a:rPr>
              <a:t>A. General Features </a:t>
            </a:r>
            <a:endParaRPr/>
          </a:p>
          <a:p>
            <a:pPr indent="-133350" lvl="1" marL="742950" rtl="0" algn="l">
              <a:lnSpc>
                <a:spcPct val="80000"/>
              </a:lnSpc>
              <a:spcBef>
                <a:spcPts val="0"/>
              </a:spcBef>
              <a:spcAft>
                <a:spcPts val="0"/>
              </a:spcAft>
              <a:buClr>
                <a:srgbClr val="000000"/>
              </a:buClr>
              <a:buSzPts val="2400"/>
              <a:buFont typeface="Times New Roman"/>
              <a:buNone/>
            </a:pPr>
            <a:r>
              <a:t/>
            </a:r>
            <a:endParaRPr b="1">
              <a:solidFill>
                <a:srgbClr val="000000"/>
              </a:solidFill>
              <a:latin typeface="Times New Roman"/>
              <a:ea typeface="Times New Roman"/>
              <a:cs typeface="Times New Roman"/>
              <a:sym typeface="Times New Roman"/>
            </a:endParaRPr>
          </a:p>
          <a:p>
            <a:pPr indent="-285750" lvl="1" marL="742950" rtl="0" algn="l">
              <a:lnSpc>
                <a:spcPct val="100000"/>
              </a:lnSpc>
              <a:spcBef>
                <a:spcPts val="0"/>
              </a:spcBef>
              <a:spcAft>
                <a:spcPts val="0"/>
              </a:spcAft>
              <a:buClr>
                <a:srgbClr val="000000"/>
              </a:buClr>
              <a:buSzPts val="2400"/>
              <a:buFont typeface="Times New Roman"/>
              <a:buChar char="–"/>
            </a:pPr>
            <a:r>
              <a:rPr b="1" lang="en-US">
                <a:solidFill>
                  <a:srgbClr val="000000"/>
                </a:solidFill>
                <a:latin typeface="Times New Roman"/>
                <a:ea typeface="Times New Roman"/>
                <a:cs typeface="Times New Roman"/>
                <a:sym typeface="Times New Roman"/>
              </a:rPr>
              <a:t>fornices </a:t>
            </a:r>
            <a:r>
              <a:rPr b="0" lang="en-US"/>
              <a:t>– blind-ended </a:t>
            </a:r>
            <a:r>
              <a:rPr b="1" lang="en-US">
                <a:solidFill>
                  <a:srgbClr val="000000"/>
                </a:solidFill>
                <a:latin typeface="Times New Roman"/>
                <a:ea typeface="Times New Roman"/>
                <a:cs typeface="Times New Roman"/>
                <a:sym typeface="Times New Roman"/>
              </a:rPr>
              <a:t>a recess around the cervix </a:t>
            </a:r>
            <a:endParaRPr/>
          </a:p>
          <a:p>
            <a:pPr indent="-381000" lvl="0" marL="495300" rtl="0" algn="l">
              <a:lnSpc>
                <a:spcPct val="100000"/>
              </a:lnSpc>
              <a:spcBef>
                <a:spcPts val="1200"/>
              </a:spcBef>
              <a:spcAft>
                <a:spcPts val="0"/>
              </a:spcAft>
              <a:buClr>
                <a:srgbClr val="000000"/>
              </a:buClr>
              <a:buSzPts val="2000"/>
              <a:buFont typeface="Times"/>
              <a:buChar char="■"/>
            </a:pPr>
            <a:r>
              <a:rPr b="1" lang="en-US" sz="2000">
                <a:solidFill>
                  <a:srgbClr val="000000"/>
                </a:solidFill>
                <a:latin typeface="Times"/>
                <a:ea typeface="Times"/>
                <a:cs typeface="Times"/>
                <a:sym typeface="Times"/>
              </a:rPr>
              <a:t>Anterior fornix is located anterior to the cervix and is related to the vesicouterine pouch.</a:t>
            </a:r>
            <a:endParaRPr/>
          </a:p>
          <a:p>
            <a:pPr indent="-381000" lvl="0" marL="495300" rtl="0" algn="l">
              <a:lnSpc>
                <a:spcPct val="100000"/>
              </a:lnSpc>
              <a:spcBef>
                <a:spcPts val="1200"/>
              </a:spcBef>
              <a:spcAft>
                <a:spcPts val="0"/>
              </a:spcAft>
              <a:buClr>
                <a:srgbClr val="000000"/>
              </a:buClr>
              <a:buSzPts val="2000"/>
              <a:buFont typeface="Times"/>
              <a:buChar char="■"/>
            </a:pPr>
            <a:r>
              <a:rPr b="1" lang="en-US" sz="2000">
                <a:solidFill>
                  <a:srgbClr val="000000"/>
                </a:solidFill>
                <a:latin typeface="Times"/>
                <a:ea typeface="Times"/>
                <a:cs typeface="Times"/>
                <a:sym typeface="Times"/>
              </a:rPr>
              <a:t>Lateral fornices are located lateral to the cervix. </a:t>
            </a:r>
            <a:endParaRPr/>
          </a:p>
          <a:p>
            <a:pPr indent="-381000" lvl="0" marL="495300" rtl="0" algn="l">
              <a:lnSpc>
                <a:spcPct val="100000"/>
              </a:lnSpc>
              <a:spcBef>
                <a:spcPts val="1200"/>
              </a:spcBef>
              <a:spcAft>
                <a:spcPts val="0"/>
              </a:spcAft>
              <a:buClr>
                <a:srgbClr val="000000"/>
              </a:buClr>
              <a:buSzPts val="2000"/>
              <a:buFont typeface="Times"/>
              <a:buChar char="■"/>
            </a:pPr>
            <a:r>
              <a:rPr b="1" lang="en-US" sz="2000">
                <a:solidFill>
                  <a:srgbClr val="000000"/>
                </a:solidFill>
                <a:latin typeface="Times"/>
                <a:ea typeface="Times"/>
                <a:cs typeface="Times"/>
                <a:sym typeface="Times"/>
              </a:rPr>
              <a:t>Posterior fornix is located posterior to the cervix and is related to the rectouterine pouch (of Douglas).</a:t>
            </a:r>
            <a:endParaRPr>
              <a:solidFill>
                <a:srgbClr val="0076A3"/>
              </a:solidFill>
            </a:endParaRPr>
          </a:p>
          <a:p>
            <a:pPr indent="-285750" lvl="1" marL="742950" rtl="0" algn="l">
              <a:lnSpc>
                <a:spcPct val="80000"/>
              </a:lnSpc>
              <a:spcBef>
                <a:spcPts val="0"/>
              </a:spcBef>
              <a:spcAft>
                <a:spcPts val="0"/>
              </a:spcAft>
              <a:buClr>
                <a:srgbClr val="000000"/>
              </a:buClr>
              <a:buSzPts val="2400"/>
              <a:buFont typeface="Times New Roman"/>
              <a:buChar char="–"/>
            </a:pPr>
            <a:r>
              <a:rPr b="1" lang="en-US">
                <a:solidFill>
                  <a:srgbClr val="000000"/>
                </a:solidFill>
                <a:latin typeface="Times New Roman"/>
                <a:ea typeface="Times New Roman"/>
                <a:cs typeface="Times New Roman"/>
                <a:sym typeface="Times New Roman"/>
              </a:rPr>
              <a:t>transverse friction ridges (vaginal rugae) at lower end</a:t>
            </a:r>
            <a:endParaRPr/>
          </a:p>
          <a:p>
            <a:pPr indent="-285750" lvl="1" marL="742950" rtl="0" algn="l">
              <a:lnSpc>
                <a:spcPct val="8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mucosal folds form </a:t>
            </a:r>
            <a:r>
              <a:rPr b="1" lang="en-US"/>
              <a:t>hymen</a:t>
            </a:r>
            <a:r>
              <a:rPr lang="en-US">
                <a:solidFill>
                  <a:srgbClr val="000000"/>
                </a:solidFill>
                <a:latin typeface="Times New Roman"/>
                <a:ea typeface="Times New Roman"/>
                <a:cs typeface="Times New Roman"/>
                <a:sym typeface="Times New Roman"/>
              </a:rPr>
              <a:t> across vaginal opening</a:t>
            </a:r>
            <a:endParaRPr/>
          </a:p>
        </p:txBody>
      </p:sp>
      <p:grpSp>
        <p:nvGrpSpPr>
          <p:cNvPr id="460" name="Google Shape;460;p22"/>
          <p:cNvGrpSpPr/>
          <p:nvPr/>
        </p:nvGrpSpPr>
        <p:grpSpPr>
          <a:xfrm>
            <a:off x="-74261" y="6205461"/>
            <a:ext cx="12248974" cy="755704"/>
            <a:chOff x="-2" y="-1"/>
            <a:chExt cx="12248973" cy="755703"/>
          </a:xfrm>
        </p:grpSpPr>
        <p:sp>
          <p:nvSpPr>
            <p:cNvPr id="461" name="Google Shape;461;p22"/>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62" name="Google Shape;462;p22"/>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63" name="Google Shape;463;p22"/>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464" name="Google Shape;464;p22"/>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3"/>
          <p:cNvSpPr txBox="1"/>
          <p:nvPr>
            <p:ph idx="4294967295" type="sldNum"/>
          </p:nvPr>
        </p:nvSpPr>
        <p:spPr>
          <a:xfrm>
            <a:off x="8940975" y="6324600"/>
            <a:ext cx="386663"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470" name="Google Shape;470;p23"/>
          <p:cNvSpPr txBox="1"/>
          <p:nvPr>
            <p:ph idx="4294967295" type="body"/>
          </p:nvPr>
        </p:nvSpPr>
        <p:spPr>
          <a:xfrm>
            <a:off x="104328" y="723900"/>
            <a:ext cx="8659665" cy="54102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0000"/>
              </a:buClr>
              <a:buSzPts val="2700"/>
              <a:buFont typeface="Times New Roman"/>
              <a:buNone/>
            </a:pPr>
            <a:r>
              <a:t/>
            </a:r>
            <a:endParaRPr b="1" sz="2700">
              <a:solidFill>
                <a:srgbClr val="000000"/>
              </a:solidFill>
              <a:latin typeface="Times New Roman"/>
              <a:ea typeface="Times New Roman"/>
              <a:cs typeface="Times New Roman"/>
              <a:sym typeface="Times New Roman"/>
            </a:endParaRPr>
          </a:p>
          <a:p>
            <a:pPr indent="0" lvl="0" marL="0" rtl="0" algn="l">
              <a:lnSpc>
                <a:spcPct val="90000"/>
              </a:lnSpc>
              <a:spcBef>
                <a:spcPts val="400"/>
              </a:spcBef>
              <a:spcAft>
                <a:spcPts val="0"/>
              </a:spcAft>
              <a:buClr>
                <a:srgbClr val="000000"/>
              </a:buClr>
              <a:buSzPts val="2700"/>
              <a:buFont typeface="Times New Roman"/>
              <a:buNone/>
            </a:pPr>
            <a:r>
              <a:rPr b="1" lang="en-US" sz="2700">
                <a:solidFill>
                  <a:srgbClr val="000000"/>
                </a:solidFill>
                <a:latin typeface="Times New Roman"/>
                <a:ea typeface="Times New Roman"/>
                <a:cs typeface="Times New Roman"/>
                <a:sym typeface="Times New Roman"/>
              </a:rPr>
              <a:t>B. </a:t>
            </a:r>
            <a:r>
              <a:rPr lang="en-US" sz="2400"/>
              <a:t>Blood supply </a:t>
            </a:r>
            <a:endParaRPr sz="2400"/>
          </a:p>
          <a:p>
            <a:pPr indent="0" lvl="0" marL="0" rtl="0" algn="l">
              <a:lnSpc>
                <a:spcPct val="90000"/>
              </a:lnSpc>
              <a:spcBef>
                <a:spcPts val="400"/>
              </a:spcBef>
              <a:spcAft>
                <a:spcPts val="0"/>
              </a:spcAft>
              <a:buClr>
                <a:srgbClr val="000000"/>
              </a:buClr>
              <a:buSzPts val="2400"/>
              <a:buFont typeface="Times New Roman"/>
              <a:buNone/>
            </a:pPr>
            <a:r>
              <a:t/>
            </a:r>
            <a:endParaRPr sz="2400"/>
          </a:p>
          <a:p>
            <a:pPr indent="-457198" lvl="0" marL="571499" rtl="0" algn="l">
              <a:lnSpc>
                <a:spcPct val="90000"/>
              </a:lnSpc>
              <a:spcBef>
                <a:spcPts val="40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the vaginal branches of uterine artery (arises from the internal iliac artery )supply superior portion of the vagina</a:t>
            </a:r>
            <a:endParaRPr/>
          </a:p>
          <a:p>
            <a:pPr indent="-457198" lvl="0" marL="571499" rtl="0" algn="l">
              <a:lnSpc>
                <a:spcPct val="90000"/>
              </a:lnSpc>
              <a:spcBef>
                <a:spcPts val="40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the internal pudendal artery,(arises from the internal iliac artery) supply of the middle and lower portions of the vagina is from</a:t>
            </a:r>
            <a:endParaRPr/>
          </a:p>
          <a:p>
            <a:pPr indent="-304798" lvl="0" marL="571499" rtl="0" algn="l">
              <a:lnSpc>
                <a:spcPct val="90000"/>
              </a:lnSpc>
              <a:spcBef>
                <a:spcPts val="400"/>
              </a:spcBef>
              <a:spcAft>
                <a:spcPts val="0"/>
              </a:spcAft>
              <a:buClr>
                <a:srgbClr val="000000"/>
              </a:buClr>
              <a:buSzPts val="2400"/>
              <a:buFont typeface="Times New Roman"/>
              <a:buNone/>
            </a:pPr>
            <a:r>
              <a:t/>
            </a:r>
            <a:endParaRPr b="1"/>
          </a:p>
          <a:p>
            <a:pPr indent="0" lvl="0" marL="0" rtl="0" algn="l">
              <a:lnSpc>
                <a:spcPct val="90000"/>
              </a:lnSpc>
              <a:spcBef>
                <a:spcPts val="400"/>
              </a:spcBef>
              <a:spcAft>
                <a:spcPts val="0"/>
              </a:spcAft>
              <a:buClr>
                <a:srgbClr val="000000"/>
              </a:buClr>
              <a:buSzPts val="2400"/>
              <a:buFont typeface="Times New Roman"/>
              <a:buNone/>
            </a:pPr>
            <a:r>
              <a:rPr b="1" lang="en-US"/>
              <a:t>C.Venous Drainage.</a:t>
            </a:r>
            <a:endParaRPr b="1"/>
          </a:p>
          <a:p>
            <a:pPr indent="-457198" lvl="0" marL="571499" rtl="0" algn="l">
              <a:lnSpc>
                <a:spcPct val="90000"/>
              </a:lnSpc>
              <a:spcBef>
                <a:spcPts val="400"/>
              </a:spcBef>
              <a:spcAft>
                <a:spcPts val="0"/>
              </a:spcAft>
              <a:buClr>
                <a:srgbClr val="000000"/>
              </a:buClr>
              <a:buSzPts val="2400"/>
              <a:buFont typeface="Times New Roman"/>
              <a:buChar char="●"/>
            </a:pPr>
            <a:r>
              <a:rPr b="1" lang="en-US"/>
              <a:t> </a:t>
            </a:r>
            <a:r>
              <a:rPr lang="en-US">
                <a:solidFill>
                  <a:srgbClr val="000000"/>
                </a:solidFill>
                <a:latin typeface="Times New Roman"/>
                <a:ea typeface="Times New Roman"/>
                <a:cs typeface="Times New Roman"/>
                <a:sym typeface="Times New Roman"/>
              </a:rPr>
              <a:t>to the </a:t>
            </a:r>
            <a:r>
              <a:rPr b="1" lang="en-US">
                <a:solidFill>
                  <a:srgbClr val="404041"/>
                </a:solidFill>
              </a:rPr>
              <a:t>vaginal venous plexus </a:t>
            </a:r>
            <a:r>
              <a:rPr lang="en-US">
                <a:solidFill>
                  <a:srgbClr val="000000"/>
                </a:solidFill>
                <a:latin typeface="Times New Roman"/>
                <a:ea typeface="Times New Roman"/>
                <a:cs typeface="Times New Roman"/>
                <a:sym typeface="Times New Roman"/>
              </a:rPr>
              <a:t>(which is continuous with the uterine venous plexus), which empties into the internal iliac veins </a:t>
            </a:r>
            <a:r>
              <a:rPr lang="en-US">
                <a:latin typeface="Noto Sans Symbols"/>
                <a:ea typeface="Noto Sans Symbols"/>
                <a:cs typeface="Noto Sans Symbols"/>
                <a:sym typeface="Noto Sans Symbols"/>
              </a:rPr>
              <a:t>→ </a:t>
            </a:r>
            <a:r>
              <a:rPr lang="en-US">
                <a:solidFill>
                  <a:srgbClr val="000000"/>
                </a:solidFill>
                <a:latin typeface="Times New Roman"/>
                <a:ea typeface="Times New Roman"/>
                <a:cs typeface="Times New Roman"/>
                <a:sym typeface="Times New Roman"/>
              </a:rPr>
              <a:t>IVC. </a:t>
            </a:r>
            <a:endParaRPr/>
          </a:p>
        </p:txBody>
      </p:sp>
      <p:grpSp>
        <p:nvGrpSpPr>
          <p:cNvPr id="471" name="Google Shape;471;p23"/>
          <p:cNvGrpSpPr/>
          <p:nvPr/>
        </p:nvGrpSpPr>
        <p:grpSpPr>
          <a:xfrm>
            <a:off x="-74261" y="6205461"/>
            <a:ext cx="12248974" cy="755704"/>
            <a:chOff x="-2" y="-1"/>
            <a:chExt cx="12248973" cy="755703"/>
          </a:xfrm>
        </p:grpSpPr>
        <p:sp>
          <p:nvSpPr>
            <p:cNvPr id="472" name="Google Shape;472;p23"/>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73" name="Google Shape;473;p23"/>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74" name="Google Shape;474;p23"/>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475" name="Google Shape;475;p23"/>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476" name="Google Shape;476;p23"/>
          <p:cNvSpPr txBox="1"/>
          <p:nvPr/>
        </p:nvSpPr>
        <p:spPr>
          <a:xfrm>
            <a:off x="253998" y="139698"/>
            <a:ext cx="9144004" cy="1143004"/>
          </a:xfrm>
          <a:prstGeom prst="rect">
            <a:avLst/>
          </a:prstGeom>
          <a:noFill/>
          <a:ln>
            <a:noFill/>
          </a:ln>
        </p:spPr>
        <p:txBody>
          <a:bodyPr anchorCtr="0" anchor="ctr" bIns="45700" lIns="45700" spcFirstLastPara="1" rIns="45700" wrap="square" tIns="45700">
            <a:normAutofit/>
          </a:bodyPr>
          <a:lstStyle/>
          <a:p>
            <a:pPr indent="0" lvl="1"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Vagina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4"/>
          <p:cNvSpPr txBox="1"/>
          <p:nvPr>
            <p:ph idx="4294967295" type="sldNum"/>
          </p:nvPr>
        </p:nvSpPr>
        <p:spPr>
          <a:xfrm>
            <a:off x="8940975" y="6324600"/>
            <a:ext cx="386663"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482" name="Google Shape;482;p24"/>
          <p:cNvSpPr txBox="1"/>
          <p:nvPr>
            <p:ph idx="4294967295" type="title"/>
          </p:nvPr>
        </p:nvSpPr>
        <p:spPr>
          <a:xfrm>
            <a:off x="469898" y="25398"/>
            <a:ext cx="9144004" cy="1143004"/>
          </a:xfrm>
          <a:prstGeom prst="rect">
            <a:avLst/>
          </a:prstGeom>
          <a:noFill/>
          <a:ln>
            <a:noFill/>
          </a:ln>
        </p:spPr>
        <p:txBody>
          <a:bodyPr anchorCtr="0" anchor="ctr" bIns="45700" lIns="45700" spcFirstLastPara="1" rIns="45700" wrap="square" tIns="45700">
            <a:normAutofit/>
          </a:bodyPr>
          <a:lstStyle/>
          <a:p>
            <a:pPr indent="0" lvl="1" marL="0" rtl="0" algn="l">
              <a:lnSpc>
                <a:spcPct val="100000"/>
              </a:lnSpc>
              <a:spcBef>
                <a:spcPts val="0"/>
              </a:spcBef>
              <a:spcAft>
                <a:spcPts val="0"/>
              </a:spcAft>
              <a:buClr>
                <a:srgbClr val="000000"/>
              </a:buClr>
              <a:buSzPts val="3600"/>
              <a:buFont typeface="Arial"/>
              <a:buNone/>
            </a:pPr>
            <a:r>
              <a:rPr b="1" lang="en-US"/>
              <a:t>The External Genitalia</a:t>
            </a:r>
            <a:endParaRPr b="0" sz="1200"/>
          </a:p>
        </p:txBody>
      </p:sp>
      <p:sp>
        <p:nvSpPr>
          <p:cNvPr id="483" name="Google Shape;483;p24"/>
          <p:cNvSpPr txBox="1"/>
          <p:nvPr>
            <p:ph idx="4294967295" type="body"/>
          </p:nvPr>
        </p:nvSpPr>
        <p:spPr>
          <a:xfrm>
            <a:off x="78928" y="723900"/>
            <a:ext cx="8659665" cy="54102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0000"/>
              </a:buClr>
              <a:buSzPts val="2280"/>
              <a:buFont typeface="Times New Roman"/>
              <a:buNone/>
            </a:pPr>
            <a:r>
              <a:rPr b="1" lang="en-US" sz="2280">
                <a:solidFill>
                  <a:srgbClr val="000000"/>
                </a:solidFill>
                <a:latin typeface="Times New Roman"/>
                <a:ea typeface="Times New Roman"/>
                <a:cs typeface="Times New Roman"/>
                <a:sym typeface="Times New Roman"/>
              </a:rPr>
              <a:t>the vulva or pudendum</a:t>
            </a:r>
            <a:endParaRPr/>
          </a:p>
          <a:p>
            <a:pPr indent="0" lvl="0" marL="0" rtl="0" algn="l">
              <a:lnSpc>
                <a:spcPct val="90000"/>
              </a:lnSpc>
              <a:spcBef>
                <a:spcPts val="400"/>
              </a:spcBef>
              <a:spcAft>
                <a:spcPts val="0"/>
              </a:spcAft>
              <a:buClr>
                <a:srgbClr val="000000"/>
              </a:buClr>
              <a:buSzPts val="2280"/>
              <a:buFont typeface="Times New Roman"/>
              <a:buNone/>
            </a:pPr>
            <a:r>
              <a:t/>
            </a:r>
            <a:endParaRPr b="1" sz="2280">
              <a:solidFill>
                <a:srgbClr val="000000"/>
              </a:solidFill>
              <a:latin typeface="Times New Roman"/>
              <a:ea typeface="Times New Roman"/>
              <a:cs typeface="Times New Roman"/>
              <a:sym typeface="Times New Roman"/>
            </a:endParaRPr>
          </a:p>
          <a:p>
            <a:pPr indent="-271462" lvl="1" marL="705802" rtl="0" algn="l">
              <a:lnSpc>
                <a:spcPct val="100000"/>
              </a:lnSpc>
              <a:spcBef>
                <a:spcPts val="0"/>
              </a:spcBef>
              <a:spcAft>
                <a:spcPts val="0"/>
              </a:spcAft>
              <a:buClr>
                <a:srgbClr val="000000"/>
              </a:buClr>
              <a:buSzPts val="2280"/>
              <a:buFont typeface="Times New Roman"/>
              <a:buChar char="–"/>
            </a:pPr>
            <a:r>
              <a:rPr b="1" lang="en-US" sz="2280">
                <a:solidFill>
                  <a:srgbClr val="000000"/>
                </a:solidFill>
                <a:latin typeface="Times New Roman"/>
                <a:ea typeface="Times New Roman"/>
                <a:cs typeface="Times New Roman"/>
                <a:sym typeface="Times New Roman"/>
              </a:rPr>
              <a:t>mons pubis </a:t>
            </a:r>
            <a:r>
              <a:rPr b="0" lang="en-US"/>
              <a:t>- mound of fat over pubic symphysis bearing most of the pubic hair</a:t>
            </a:r>
            <a:endParaRPr b="0"/>
          </a:p>
          <a:p>
            <a:pPr indent="-271462" lvl="1" marL="705802" rtl="0" algn="l">
              <a:lnSpc>
                <a:spcPct val="100000"/>
              </a:lnSpc>
              <a:spcBef>
                <a:spcPts val="0"/>
              </a:spcBef>
              <a:spcAft>
                <a:spcPts val="0"/>
              </a:spcAft>
              <a:buClr>
                <a:srgbClr val="000000"/>
              </a:buClr>
              <a:buSzPts val="2280"/>
              <a:buFont typeface="Times New Roman"/>
              <a:buChar char="–"/>
            </a:pPr>
            <a:r>
              <a:rPr b="1" lang="en-US" sz="2280">
                <a:solidFill>
                  <a:srgbClr val="000000"/>
                </a:solidFill>
                <a:latin typeface="Times New Roman"/>
                <a:ea typeface="Times New Roman"/>
                <a:cs typeface="Times New Roman"/>
                <a:sym typeface="Times New Roman"/>
              </a:rPr>
              <a:t>labia majora </a:t>
            </a:r>
            <a:r>
              <a:rPr b="0" lang="en-US"/>
              <a:t>– pair of thick folds of skin and adipose tissue inferior to the mons</a:t>
            </a:r>
            <a:endParaRPr b="0"/>
          </a:p>
          <a:p>
            <a:pPr indent="-217169" lvl="2" marL="1085850" rtl="0" algn="l">
              <a:lnSpc>
                <a:spcPct val="100000"/>
              </a:lnSpc>
              <a:spcBef>
                <a:spcPts val="0"/>
              </a:spcBef>
              <a:spcAft>
                <a:spcPts val="0"/>
              </a:spcAft>
              <a:buClr>
                <a:srgbClr val="000000"/>
              </a:buClr>
              <a:buSzPts val="2280"/>
              <a:buFont typeface="Times New Roman"/>
              <a:buChar char="•"/>
            </a:pPr>
            <a:r>
              <a:rPr lang="en-US" sz="2280">
                <a:solidFill>
                  <a:srgbClr val="000000"/>
                </a:solidFill>
                <a:latin typeface="Times New Roman"/>
                <a:ea typeface="Times New Roman"/>
                <a:cs typeface="Times New Roman"/>
                <a:sym typeface="Times New Roman"/>
              </a:rPr>
              <a:t>pudendal cleft – slit between labia majora</a:t>
            </a:r>
            <a:endParaRPr/>
          </a:p>
          <a:p>
            <a:pPr indent="-271462" lvl="1" marL="705802" rtl="0" algn="l">
              <a:lnSpc>
                <a:spcPct val="100000"/>
              </a:lnSpc>
              <a:spcBef>
                <a:spcPts val="0"/>
              </a:spcBef>
              <a:spcAft>
                <a:spcPts val="0"/>
              </a:spcAft>
              <a:buClr>
                <a:srgbClr val="000000"/>
              </a:buClr>
              <a:buSzPts val="2280"/>
              <a:buFont typeface="Times New Roman"/>
              <a:buChar char="–"/>
            </a:pPr>
            <a:r>
              <a:rPr b="1" lang="en-US" sz="2280">
                <a:solidFill>
                  <a:srgbClr val="000000"/>
                </a:solidFill>
                <a:latin typeface="Times New Roman"/>
                <a:ea typeface="Times New Roman"/>
                <a:cs typeface="Times New Roman"/>
                <a:sym typeface="Times New Roman"/>
              </a:rPr>
              <a:t>labia minora </a:t>
            </a:r>
            <a:r>
              <a:rPr b="0" lang="en-US"/>
              <a:t>– medial to labia majora are thin hairless folds</a:t>
            </a:r>
            <a:endParaRPr b="0"/>
          </a:p>
          <a:p>
            <a:pPr indent="-217169" lvl="2" marL="1085850" rtl="0" algn="l">
              <a:lnSpc>
                <a:spcPct val="100000"/>
              </a:lnSpc>
              <a:spcBef>
                <a:spcPts val="0"/>
              </a:spcBef>
              <a:spcAft>
                <a:spcPts val="0"/>
              </a:spcAft>
              <a:buClr>
                <a:srgbClr val="000000"/>
              </a:buClr>
              <a:buSzPts val="2280"/>
              <a:buFont typeface="Times New Roman"/>
              <a:buChar char="•"/>
            </a:pPr>
            <a:r>
              <a:rPr lang="en-US" sz="2280">
                <a:solidFill>
                  <a:srgbClr val="000000"/>
                </a:solidFill>
                <a:latin typeface="Times New Roman"/>
                <a:ea typeface="Times New Roman"/>
                <a:cs typeface="Times New Roman"/>
                <a:sym typeface="Times New Roman"/>
              </a:rPr>
              <a:t>space between forms </a:t>
            </a:r>
            <a:r>
              <a:rPr b="1" lang="en-US"/>
              <a:t>vestibule </a:t>
            </a:r>
            <a:r>
              <a:rPr lang="en-US" sz="2280">
                <a:solidFill>
                  <a:srgbClr val="000000"/>
                </a:solidFill>
                <a:latin typeface="Times New Roman"/>
                <a:ea typeface="Times New Roman"/>
                <a:cs typeface="Times New Roman"/>
                <a:sym typeface="Times New Roman"/>
              </a:rPr>
              <a:t>which contains </a:t>
            </a:r>
            <a:r>
              <a:rPr b="1" lang="en-US"/>
              <a:t>urethral </a:t>
            </a:r>
            <a:r>
              <a:rPr lang="en-US" sz="2280">
                <a:solidFill>
                  <a:srgbClr val="000000"/>
                </a:solidFill>
                <a:latin typeface="Times New Roman"/>
                <a:ea typeface="Times New Roman"/>
                <a:cs typeface="Times New Roman"/>
                <a:sym typeface="Times New Roman"/>
              </a:rPr>
              <a:t>and </a:t>
            </a:r>
            <a:r>
              <a:rPr b="1" lang="en-US"/>
              <a:t>vaginal openings</a:t>
            </a:r>
            <a:endParaRPr/>
          </a:p>
          <a:p>
            <a:pPr indent="-217169" lvl="2" marL="1085850" rtl="0" algn="l">
              <a:lnSpc>
                <a:spcPct val="100000"/>
              </a:lnSpc>
              <a:spcBef>
                <a:spcPts val="0"/>
              </a:spcBef>
              <a:spcAft>
                <a:spcPts val="0"/>
              </a:spcAft>
              <a:buClr>
                <a:srgbClr val="000000"/>
              </a:buClr>
              <a:buSzPts val="2280"/>
              <a:buFont typeface="Times New Roman"/>
              <a:buChar char="•"/>
            </a:pPr>
            <a:r>
              <a:rPr lang="en-US" sz="2280">
                <a:solidFill>
                  <a:srgbClr val="000000"/>
                </a:solidFill>
                <a:latin typeface="Times New Roman"/>
                <a:ea typeface="Times New Roman"/>
                <a:cs typeface="Times New Roman"/>
                <a:sym typeface="Times New Roman"/>
              </a:rPr>
              <a:t>anterior margins of labia minora join to form hood-like prepuce over clitoris</a:t>
            </a:r>
            <a:endParaRPr/>
          </a:p>
          <a:p>
            <a:pPr indent="-271462" lvl="1" marL="705802" rtl="0" algn="l">
              <a:lnSpc>
                <a:spcPct val="100000"/>
              </a:lnSpc>
              <a:spcBef>
                <a:spcPts val="0"/>
              </a:spcBef>
              <a:spcAft>
                <a:spcPts val="0"/>
              </a:spcAft>
              <a:buClr>
                <a:srgbClr val="000000"/>
              </a:buClr>
              <a:buSzPts val="2280"/>
              <a:buFont typeface="Times New Roman"/>
              <a:buChar char="–"/>
            </a:pPr>
            <a:r>
              <a:rPr b="1" lang="en-US" sz="2280">
                <a:solidFill>
                  <a:srgbClr val="000000"/>
                </a:solidFill>
                <a:latin typeface="Times New Roman"/>
                <a:ea typeface="Times New Roman"/>
                <a:cs typeface="Times New Roman"/>
                <a:sym typeface="Times New Roman"/>
              </a:rPr>
              <a:t>clitoris</a:t>
            </a:r>
            <a:r>
              <a:rPr b="0" lang="en-US"/>
              <a:t> - erectile, sensory organ with no urinary role</a:t>
            </a:r>
            <a:endParaRPr/>
          </a:p>
          <a:p>
            <a:pPr indent="-271462" lvl="1" marL="705802" rtl="0" algn="l">
              <a:lnSpc>
                <a:spcPct val="100000"/>
              </a:lnSpc>
              <a:spcBef>
                <a:spcPts val="0"/>
              </a:spcBef>
              <a:spcAft>
                <a:spcPts val="0"/>
              </a:spcAft>
              <a:buClr>
                <a:srgbClr val="000000"/>
              </a:buClr>
              <a:buSzPts val="2280"/>
              <a:buFont typeface="Times New Roman"/>
              <a:buChar char="–"/>
            </a:pPr>
            <a:r>
              <a:rPr b="1" lang="en-US" sz="2280">
                <a:solidFill>
                  <a:srgbClr val="000000"/>
                </a:solidFill>
                <a:latin typeface="Times New Roman"/>
                <a:ea typeface="Times New Roman"/>
                <a:cs typeface="Times New Roman"/>
                <a:sym typeface="Times New Roman"/>
              </a:rPr>
              <a:t>vestibular bulbs </a:t>
            </a:r>
            <a:r>
              <a:rPr b="0" lang="en-US"/>
              <a:t>- erectile tissue deep to the labia majora</a:t>
            </a:r>
            <a:endParaRPr/>
          </a:p>
          <a:p>
            <a:pPr indent="-271462" lvl="1" marL="705802" rtl="0" algn="l">
              <a:lnSpc>
                <a:spcPct val="100000"/>
              </a:lnSpc>
              <a:spcBef>
                <a:spcPts val="0"/>
              </a:spcBef>
              <a:spcAft>
                <a:spcPts val="0"/>
              </a:spcAft>
              <a:buClr>
                <a:srgbClr val="000000"/>
              </a:buClr>
              <a:buSzPts val="2280"/>
              <a:buFont typeface="Times New Roman"/>
              <a:buChar char="–"/>
            </a:pPr>
            <a:r>
              <a:rPr b="1" lang="en-US" sz="2280">
                <a:solidFill>
                  <a:srgbClr val="000000"/>
                </a:solidFill>
                <a:latin typeface="Times New Roman"/>
                <a:ea typeface="Times New Roman"/>
                <a:cs typeface="Times New Roman"/>
                <a:sym typeface="Times New Roman"/>
              </a:rPr>
              <a:t>greater and lesser vestibular </a:t>
            </a:r>
            <a:r>
              <a:rPr b="0" lang="en-US"/>
              <a:t>and </a:t>
            </a:r>
            <a:r>
              <a:rPr b="1" lang="en-US" sz="2280">
                <a:solidFill>
                  <a:srgbClr val="000000"/>
                </a:solidFill>
                <a:latin typeface="Times New Roman"/>
                <a:ea typeface="Times New Roman"/>
                <a:cs typeface="Times New Roman"/>
                <a:sym typeface="Times New Roman"/>
              </a:rPr>
              <a:t>paraurethral glands </a:t>
            </a:r>
            <a:r>
              <a:rPr b="0" lang="en-US"/>
              <a:t>open into vestibule for lubrication</a:t>
            </a:r>
            <a:endParaRPr/>
          </a:p>
        </p:txBody>
      </p:sp>
      <p:grpSp>
        <p:nvGrpSpPr>
          <p:cNvPr id="484" name="Google Shape;484;p24"/>
          <p:cNvGrpSpPr/>
          <p:nvPr/>
        </p:nvGrpSpPr>
        <p:grpSpPr>
          <a:xfrm>
            <a:off x="-74261" y="6205461"/>
            <a:ext cx="12248974" cy="755704"/>
            <a:chOff x="-2" y="-1"/>
            <a:chExt cx="12248973" cy="755703"/>
          </a:xfrm>
        </p:grpSpPr>
        <p:sp>
          <p:nvSpPr>
            <p:cNvPr id="485" name="Google Shape;485;p24"/>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86" name="Google Shape;486;p24"/>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87" name="Google Shape;487;p24"/>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488" name="Google Shape;488;p24"/>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25"/>
          <p:cNvSpPr txBox="1"/>
          <p:nvPr>
            <p:ph idx="4294967295" type="sldNum"/>
          </p:nvPr>
        </p:nvSpPr>
        <p:spPr>
          <a:xfrm>
            <a:off x="8940975" y="6324600"/>
            <a:ext cx="386663"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494" name="Google Shape;494;p25"/>
          <p:cNvSpPr txBox="1"/>
          <p:nvPr>
            <p:ph idx="4294967295" type="title"/>
          </p:nvPr>
        </p:nvSpPr>
        <p:spPr>
          <a:xfrm>
            <a:off x="469898" y="25398"/>
            <a:ext cx="9144004" cy="1143004"/>
          </a:xfrm>
          <a:prstGeom prst="rect">
            <a:avLst/>
          </a:prstGeom>
          <a:noFill/>
          <a:ln>
            <a:noFill/>
          </a:ln>
        </p:spPr>
        <p:txBody>
          <a:bodyPr anchorCtr="0" anchor="ctr" bIns="45700" lIns="45700" spcFirstLastPara="1" rIns="45700" wrap="square" tIns="45700">
            <a:normAutofit/>
          </a:bodyPr>
          <a:lstStyle/>
          <a:p>
            <a:pPr indent="0" lvl="1" marL="0" rtl="0" algn="l">
              <a:lnSpc>
                <a:spcPct val="100000"/>
              </a:lnSpc>
              <a:spcBef>
                <a:spcPts val="0"/>
              </a:spcBef>
              <a:spcAft>
                <a:spcPts val="0"/>
              </a:spcAft>
              <a:buClr>
                <a:srgbClr val="000000"/>
              </a:buClr>
              <a:buSzPts val="3600"/>
              <a:buFont typeface="Arial"/>
              <a:buNone/>
            </a:pPr>
            <a:r>
              <a:rPr b="1" lang="en-US"/>
              <a:t>Breasts</a:t>
            </a:r>
            <a:endParaRPr b="0" sz="1200"/>
          </a:p>
        </p:txBody>
      </p:sp>
      <p:sp>
        <p:nvSpPr>
          <p:cNvPr id="495" name="Google Shape;495;p25"/>
          <p:cNvSpPr txBox="1"/>
          <p:nvPr>
            <p:ph idx="4294967295" type="body"/>
          </p:nvPr>
        </p:nvSpPr>
        <p:spPr>
          <a:xfrm>
            <a:off x="242168" y="914400"/>
            <a:ext cx="8659664" cy="54102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0000"/>
              </a:buClr>
              <a:buSzPts val="2016"/>
              <a:buFont typeface="Times New Roman"/>
              <a:buNone/>
            </a:pPr>
            <a:r>
              <a:rPr lang="en-US" sz="2016">
                <a:solidFill>
                  <a:srgbClr val="000000"/>
                </a:solidFill>
                <a:latin typeface="Times New Roman"/>
                <a:ea typeface="Times New Roman"/>
                <a:cs typeface="Times New Roman"/>
                <a:sym typeface="Times New Roman"/>
              </a:rPr>
              <a:t>Attach to the </a:t>
            </a:r>
            <a:r>
              <a:rPr b="1" lang="en-US"/>
              <a:t>pectoralis major by suspensory ligaments</a:t>
            </a:r>
            <a:r>
              <a:rPr lang="en-US" sz="2016">
                <a:solidFill>
                  <a:srgbClr val="000000"/>
                </a:solidFill>
                <a:latin typeface="Times New Roman"/>
                <a:ea typeface="Times New Roman"/>
                <a:cs typeface="Times New Roman"/>
                <a:sym typeface="Times New Roman"/>
              </a:rPr>
              <a:t>, most of the time it contains very little mammary gland</a:t>
            </a:r>
            <a:endParaRPr/>
          </a:p>
          <a:p>
            <a:pPr indent="0" lvl="0" marL="0" rtl="0" algn="l">
              <a:lnSpc>
                <a:spcPct val="90000"/>
              </a:lnSpc>
              <a:spcBef>
                <a:spcPts val="400"/>
              </a:spcBef>
              <a:spcAft>
                <a:spcPts val="0"/>
              </a:spcAft>
              <a:buClr>
                <a:srgbClr val="000000"/>
              </a:buClr>
              <a:buSzPts val="2400"/>
              <a:buFont typeface="Times New Roman"/>
              <a:buNone/>
            </a:pPr>
            <a:r>
              <a:t/>
            </a:r>
            <a:endParaRPr b="0">
              <a:latin typeface="Arial"/>
              <a:ea typeface="Arial"/>
              <a:cs typeface="Arial"/>
              <a:sym typeface="Arial"/>
            </a:endParaRPr>
          </a:p>
          <a:p>
            <a:pPr indent="0" lvl="0" marL="0" rtl="0" algn="l">
              <a:lnSpc>
                <a:spcPct val="90000"/>
              </a:lnSpc>
              <a:spcBef>
                <a:spcPts val="400"/>
              </a:spcBef>
              <a:spcAft>
                <a:spcPts val="0"/>
              </a:spcAft>
              <a:buClr>
                <a:srgbClr val="000000"/>
              </a:buClr>
              <a:buSzPts val="2016"/>
              <a:buFont typeface="Times New Roman"/>
              <a:buNone/>
            </a:pPr>
            <a:r>
              <a:rPr b="1" lang="en-US" sz="2016">
                <a:solidFill>
                  <a:srgbClr val="000000"/>
                </a:solidFill>
                <a:latin typeface="Times New Roman"/>
                <a:ea typeface="Times New Roman"/>
                <a:cs typeface="Times New Roman"/>
                <a:sym typeface="Times New Roman"/>
              </a:rPr>
              <a:t>A. General Features </a:t>
            </a:r>
            <a:endParaRPr/>
          </a:p>
          <a:p>
            <a:pPr indent="-288035" lvl="0" marL="288035" rtl="0" algn="l">
              <a:lnSpc>
                <a:spcPct val="100000"/>
              </a:lnSpc>
              <a:spcBef>
                <a:spcPts val="500"/>
              </a:spcBef>
              <a:spcAft>
                <a:spcPts val="0"/>
              </a:spcAft>
              <a:buClr>
                <a:srgbClr val="000000"/>
              </a:buClr>
              <a:buSzPts val="2000"/>
              <a:buFont typeface="Times New Roman"/>
              <a:buChar char="•"/>
            </a:pPr>
            <a:r>
              <a:rPr b="1" lang="en-US"/>
              <a:t>nonlactating breast </a:t>
            </a:r>
            <a:r>
              <a:rPr lang="en-US" sz="2016">
                <a:solidFill>
                  <a:srgbClr val="000000"/>
                </a:solidFill>
                <a:latin typeface="Times New Roman"/>
                <a:ea typeface="Times New Roman"/>
                <a:cs typeface="Times New Roman"/>
                <a:sym typeface="Times New Roman"/>
              </a:rPr>
              <a:t>consists mostly of adipose and collagenous tissue</a:t>
            </a:r>
            <a:endParaRPr/>
          </a:p>
          <a:p>
            <a:pPr indent="-240029" lvl="1" marL="624077" rtl="0" algn="l">
              <a:lnSpc>
                <a:spcPct val="100000"/>
              </a:lnSpc>
              <a:spcBef>
                <a:spcPts val="0"/>
              </a:spcBef>
              <a:spcAft>
                <a:spcPts val="0"/>
              </a:spcAft>
              <a:buClr>
                <a:srgbClr val="000000"/>
              </a:buClr>
              <a:buSzPts val="2016"/>
              <a:buFont typeface="Times New Roman"/>
              <a:buChar char="–"/>
            </a:pPr>
            <a:r>
              <a:rPr b="1" lang="en-US" sz="2016">
                <a:solidFill>
                  <a:srgbClr val="000000"/>
                </a:solidFill>
                <a:latin typeface="Times New Roman"/>
                <a:ea typeface="Times New Roman"/>
                <a:cs typeface="Times New Roman"/>
                <a:sym typeface="Times New Roman"/>
              </a:rPr>
              <a:t>body </a:t>
            </a:r>
            <a:r>
              <a:rPr b="0" lang="en-US"/>
              <a:t>– conical to pendulous, with the nipple at its apex</a:t>
            </a:r>
            <a:endParaRPr b="0"/>
          </a:p>
          <a:p>
            <a:pPr indent="-240029" lvl="1" marL="624077" rtl="0" algn="l">
              <a:lnSpc>
                <a:spcPct val="100000"/>
              </a:lnSpc>
              <a:spcBef>
                <a:spcPts val="0"/>
              </a:spcBef>
              <a:spcAft>
                <a:spcPts val="0"/>
              </a:spcAft>
              <a:buClr>
                <a:srgbClr val="000000"/>
              </a:buClr>
              <a:buSzPts val="2016"/>
              <a:buFont typeface="Times New Roman"/>
              <a:buChar char="–"/>
            </a:pPr>
            <a:r>
              <a:rPr b="1" lang="en-US" sz="2016">
                <a:solidFill>
                  <a:srgbClr val="000000"/>
                </a:solidFill>
                <a:latin typeface="Times New Roman"/>
                <a:ea typeface="Times New Roman"/>
                <a:cs typeface="Times New Roman"/>
                <a:sym typeface="Times New Roman"/>
              </a:rPr>
              <a:t>axillary tail </a:t>
            </a:r>
            <a:r>
              <a:rPr b="0" lang="en-US"/>
              <a:t>– extension toward the armpit</a:t>
            </a:r>
            <a:endParaRPr b="0"/>
          </a:p>
          <a:p>
            <a:pPr indent="-192023" lvl="2" marL="960119" rtl="0" algn="l">
              <a:lnSpc>
                <a:spcPct val="100000"/>
              </a:lnSpc>
              <a:spcBef>
                <a:spcPts val="0"/>
              </a:spcBef>
              <a:spcAft>
                <a:spcPts val="0"/>
              </a:spcAft>
              <a:buClr>
                <a:srgbClr val="000000"/>
              </a:buClr>
              <a:buSzPts val="2016"/>
              <a:buFont typeface="Times New Roman"/>
              <a:buChar char="•"/>
            </a:pPr>
            <a:r>
              <a:rPr lang="en-US" sz="2016">
                <a:solidFill>
                  <a:srgbClr val="000000"/>
                </a:solidFill>
                <a:latin typeface="Times New Roman"/>
                <a:ea typeface="Times New Roman"/>
                <a:cs typeface="Times New Roman"/>
                <a:sym typeface="Times New Roman"/>
              </a:rPr>
              <a:t>lymphatics in axillary tail are important as a route for </a:t>
            </a:r>
            <a:r>
              <a:rPr b="1" lang="en-US"/>
              <a:t>breast cancer metastasis</a:t>
            </a:r>
            <a:r>
              <a:rPr lang="en-US" sz="2016">
                <a:solidFill>
                  <a:srgbClr val="000000"/>
                </a:solidFill>
                <a:latin typeface="Times New Roman"/>
                <a:ea typeface="Times New Roman"/>
                <a:cs typeface="Times New Roman"/>
                <a:sym typeface="Times New Roman"/>
              </a:rPr>
              <a:t>nipple surrounded by circular colored zone the </a:t>
            </a:r>
            <a:r>
              <a:rPr b="1" lang="en-US"/>
              <a:t>areola</a:t>
            </a:r>
            <a:endParaRPr/>
          </a:p>
          <a:p>
            <a:pPr indent="-288035" lvl="0" marL="288035" rtl="0" algn="l">
              <a:lnSpc>
                <a:spcPct val="100000"/>
              </a:lnSpc>
              <a:spcBef>
                <a:spcPts val="500"/>
              </a:spcBef>
              <a:spcAft>
                <a:spcPts val="0"/>
              </a:spcAft>
              <a:buClr>
                <a:srgbClr val="000000"/>
              </a:buClr>
              <a:buSzPts val="2016"/>
              <a:buFont typeface="Times New Roman"/>
              <a:buChar char="•"/>
            </a:pPr>
            <a:r>
              <a:rPr lang="en-US" sz="2016">
                <a:solidFill>
                  <a:srgbClr val="000000"/>
                </a:solidFill>
                <a:latin typeface="Times New Roman"/>
                <a:ea typeface="Times New Roman"/>
                <a:cs typeface="Times New Roman"/>
                <a:sym typeface="Times New Roman"/>
              </a:rPr>
              <a:t>nipple surrounded by circular colored zone the </a:t>
            </a:r>
            <a:r>
              <a:rPr b="1" lang="en-US"/>
              <a:t>areola</a:t>
            </a:r>
            <a:endParaRPr/>
          </a:p>
          <a:p>
            <a:pPr indent="-240029" lvl="1" marL="624077" rtl="0" algn="l">
              <a:lnSpc>
                <a:spcPct val="100000"/>
              </a:lnSpc>
              <a:spcBef>
                <a:spcPts val="0"/>
              </a:spcBef>
              <a:spcAft>
                <a:spcPts val="0"/>
              </a:spcAft>
              <a:buClr>
                <a:srgbClr val="000000"/>
              </a:buClr>
              <a:buSzPts val="2016"/>
              <a:buFont typeface="Times New Roman"/>
              <a:buChar char="–"/>
            </a:pPr>
            <a:r>
              <a:rPr lang="en-US" sz="2016">
                <a:solidFill>
                  <a:srgbClr val="000000"/>
                </a:solidFill>
                <a:latin typeface="Times New Roman"/>
                <a:ea typeface="Times New Roman"/>
                <a:cs typeface="Times New Roman"/>
                <a:sym typeface="Times New Roman"/>
              </a:rPr>
              <a:t>more sensitive,blood capillaries and nerves closer to skin surface </a:t>
            </a:r>
            <a:endParaRPr/>
          </a:p>
          <a:p>
            <a:pPr indent="-240029" lvl="1" marL="624077" rtl="0" algn="l">
              <a:lnSpc>
                <a:spcPct val="100000"/>
              </a:lnSpc>
              <a:spcBef>
                <a:spcPts val="0"/>
              </a:spcBef>
              <a:spcAft>
                <a:spcPts val="0"/>
              </a:spcAft>
              <a:buClr>
                <a:srgbClr val="000000"/>
              </a:buClr>
              <a:buSzPts val="2016"/>
              <a:buFont typeface="Times New Roman"/>
              <a:buChar char="–"/>
            </a:pPr>
            <a:r>
              <a:rPr lang="en-US" sz="2016">
                <a:solidFill>
                  <a:srgbClr val="000000"/>
                </a:solidFill>
                <a:latin typeface="Times New Roman"/>
                <a:ea typeface="Times New Roman"/>
                <a:cs typeface="Times New Roman"/>
                <a:sym typeface="Times New Roman"/>
              </a:rPr>
              <a:t>sensory nerve fibers of areola trigger a </a:t>
            </a:r>
            <a:r>
              <a:rPr b="1" lang="en-US"/>
              <a:t>milk ejection reflex </a:t>
            </a:r>
            <a:r>
              <a:rPr lang="en-US" sz="2016">
                <a:solidFill>
                  <a:srgbClr val="000000"/>
                </a:solidFill>
                <a:latin typeface="Times New Roman"/>
                <a:ea typeface="Times New Roman"/>
                <a:cs typeface="Times New Roman"/>
                <a:sym typeface="Times New Roman"/>
              </a:rPr>
              <a:t>when an infant nurses</a:t>
            </a:r>
            <a:endParaRPr/>
          </a:p>
          <a:p>
            <a:pPr indent="-240029" lvl="1" marL="624077" rtl="0" algn="l">
              <a:lnSpc>
                <a:spcPct val="100000"/>
              </a:lnSpc>
              <a:spcBef>
                <a:spcPts val="0"/>
              </a:spcBef>
              <a:spcAft>
                <a:spcPts val="0"/>
              </a:spcAft>
              <a:buClr>
                <a:srgbClr val="000000"/>
              </a:buClr>
              <a:buSzPts val="2016"/>
              <a:buFont typeface="Times New Roman"/>
              <a:buChar char="–"/>
            </a:pPr>
            <a:r>
              <a:rPr b="1" lang="en-US" sz="2016">
                <a:solidFill>
                  <a:srgbClr val="000000"/>
                </a:solidFill>
                <a:latin typeface="Times New Roman"/>
                <a:ea typeface="Times New Roman"/>
                <a:cs typeface="Times New Roman"/>
                <a:sym typeface="Times New Roman"/>
              </a:rPr>
              <a:t>areolar glands </a:t>
            </a:r>
            <a:r>
              <a:rPr b="0" lang="en-US"/>
              <a:t>– intermediate between sweat glands and mammary glands</a:t>
            </a:r>
            <a:endParaRPr b="0"/>
          </a:p>
          <a:p>
            <a:pPr indent="-192023" lvl="2" marL="960119" rtl="0" algn="l">
              <a:lnSpc>
                <a:spcPct val="100000"/>
              </a:lnSpc>
              <a:spcBef>
                <a:spcPts val="0"/>
              </a:spcBef>
              <a:spcAft>
                <a:spcPts val="0"/>
              </a:spcAft>
              <a:buClr>
                <a:srgbClr val="000000"/>
              </a:buClr>
              <a:buSzPts val="2016"/>
              <a:buFont typeface="Times New Roman"/>
              <a:buChar char="•"/>
            </a:pPr>
            <a:r>
              <a:rPr lang="en-US" sz="2016">
                <a:solidFill>
                  <a:srgbClr val="000000"/>
                </a:solidFill>
                <a:latin typeface="Times New Roman"/>
                <a:ea typeface="Times New Roman"/>
                <a:cs typeface="Times New Roman"/>
                <a:sym typeface="Times New Roman"/>
              </a:rPr>
              <a:t>secretions protect the nipple from chapping and cracking during nursing</a:t>
            </a:r>
            <a:endParaRPr/>
          </a:p>
          <a:p>
            <a:pPr indent="-240029" lvl="1" marL="624077" rtl="0" algn="l">
              <a:lnSpc>
                <a:spcPct val="100000"/>
              </a:lnSpc>
              <a:spcBef>
                <a:spcPts val="0"/>
              </a:spcBef>
              <a:spcAft>
                <a:spcPts val="0"/>
              </a:spcAft>
              <a:buClr>
                <a:srgbClr val="000000"/>
              </a:buClr>
              <a:buSzPts val="2016"/>
              <a:buFont typeface="Times New Roman"/>
              <a:buChar char="–"/>
            </a:pPr>
            <a:r>
              <a:rPr b="1" lang="en-US" sz="2016">
                <a:solidFill>
                  <a:srgbClr val="000000"/>
                </a:solidFill>
                <a:latin typeface="Times New Roman"/>
                <a:ea typeface="Times New Roman"/>
                <a:cs typeface="Times New Roman"/>
                <a:sym typeface="Times New Roman"/>
              </a:rPr>
              <a:t>smooth muscle fibers </a:t>
            </a:r>
            <a:r>
              <a:rPr b="0" lang="en-US"/>
              <a:t>in dermis of areola that contract in response to cold, touch, and sexual arousal wrinkling the skin and erecting the nipple</a:t>
            </a:r>
            <a:endParaRPr/>
          </a:p>
        </p:txBody>
      </p:sp>
      <p:grpSp>
        <p:nvGrpSpPr>
          <p:cNvPr id="496" name="Google Shape;496;p25"/>
          <p:cNvGrpSpPr/>
          <p:nvPr/>
        </p:nvGrpSpPr>
        <p:grpSpPr>
          <a:xfrm>
            <a:off x="-74261" y="6205461"/>
            <a:ext cx="12248974" cy="755704"/>
            <a:chOff x="-2" y="-1"/>
            <a:chExt cx="12248973" cy="755703"/>
          </a:xfrm>
        </p:grpSpPr>
        <p:sp>
          <p:nvSpPr>
            <p:cNvPr id="497" name="Google Shape;497;p25"/>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98" name="Google Shape;498;p25"/>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99" name="Google Shape;499;p25"/>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500" name="Google Shape;500;p25"/>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26"/>
          <p:cNvSpPr txBox="1"/>
          <p:nvPr>
            <p:ph idx="4294967295" type="sldNum"/>
          </p:nvPr>
        </p:nvSpPr>
        <p:spPr>
          <a:xfrm>
            <a:off x="8940975" y="6324600"/>
            <a:ext cx="386663"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506" name="Google Shape;506;p26"/>
          <p:cNvSpPr txBox="1"/>
          <p:nvPr>
            <p:ph idx="4294967295" type="title"/>
          </p:nvPr>
        </p:nvSpPr>
        <p:spPr>
          <a:xfrm>
            <a:off x="469898" y="25398"/>
            <a:ext cx="9144004" cy="1143004"/>
          </a:xfrm>
          <a:prstGeom prst="rect">
            <a:avLst/>
          </a:prstGeom>
          <a:noFill/>
          <a:ln>
            <a:noFill/>
          </a:ln>
        </p:spPr>
        <p:txBody>
          <a:bodyPr anchorCtr="0" anchor="ctr" bIns="45700" lIns="45700" spcFirstLastPara="1" rIns="45700" wrap="square" tIns="45700">
            <a:normAutofit/>
          </a:bodyPr>
          <a:lstStyle/>
          <a:p>
            <a:pPr indent="0" lvl="1" marL="0" rtl="0" algn="l">
              <a:lnSpc>
                <a:spcPct val="100000"/>
              </a:lnSpc>
              <a:spcBef>
                <a:spcPts val="0"/>
              </a:spcBef>
              <a:spcAft>
                <a:spcPts val="0"/>
              </a:spcAft>
              <a:buClr>
                <a:srgbClr val="000000"/>
              </a:buClr>
              <a:buSzPts val="3600"/>
              <a:buFont typeface="Arial"/>
              <a:buNone/>
            </a:pPr>
            <a:r>
              <a:rPr b="1" lang="en-US"/>
              <a:t>Breasts</a:t>
            </a:r>
            <a:endParaRPr b="0" sz="1200"/>
          </a:p>
        </p:txBody>
      </p:sp>
      <p:sp>
        <p:nvSpPr>
          <p:cNvPr id="507" name="Google Shape;507;p26"/>
          <p:cNvSpPr txBox="1"/>
          <p:nvPr>
            <p:ph idx="4294967295" type="body"/>
          </p:nvPr>
        </p:nvSpPr>
        <p:spPr>
          <a:xfrm>
            <a:off x="242168" y="914400"/>
            <a:ext cx="8659664" cy="54102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0000"/>
              </a:buClr>
              <a:buSzPts val="2016"/>
              <a:buFont typeface="Times New Roman"/>
              <a:buNone/>
            </a:pPr>
            <a:r>
              <a:rPr lang="en-US" sz="2016">
                <a:solidFill>
                  <a:srgbClr val="000000"/>
                </a:solidFill>
                <a:latin typeface="Times New Roman"/>
                <a:ea typeface="Times New Roman"/>
                <a:cs typeface="Times New Roman"/>
                <a:sym typeface="Times New Roman"/>
              </a:rPr>
              <a:t>Attach to the </a:t>
            </a:r>
            <a:r>
              <a:rPr b="1" lang="en-US"/>
              <a:t>pectoralis major by suspensory ligaments</a:t>
            </a:r>
            <a:r>
              <a:rPr lang="en-US" sz="2016">
                <a:solidFill>
                  <a:srgbClr val="000000"/>
                </a:solidFill>
                <a:latin typeface="Times New Roman"/>
                <a:ea typeface="Times New Roman"/>
                <a:cs typeface="Times New Roman"/>
                <a:sym typeface="Times New Roman"/>
              </a:rPr>
              <a:t>, most of the time it contains very little mammary gland</a:t>
            </a:r>
            <a:endParaRPr/>
          </a:p>
          <a:p>
            <a:pPr indent="0" lvl="0" marL="0" rtl="0" algn="l">
              <a:lnSpc>
                <a:spcPct val="90000"/>
              </a:lnSpc>
              <a:spcBef>
                <a:spcPts val="400"/>
              </a:spcBef>
              <a:spcAft>
                <a:spcPts val="0"/>
              </a:spcAft>
              <a:buClr>
                <a:srgbClr val="000000"/>
              </a:buClr>
              <a:buSzPts val="2016"/>
              <a:buFont typeface="Arial"/>
              <a:buNone/>
            </a:pPr>
            <a:r>
              <a:t/>
            </a:r>
            <a:endParaRPr sz="2016">
              <a:solidFill>
                <a:srgbClr val="000000"/>
              </a:solidFill>
              <a:latin typeface="Times New Roman"/>
              <a:ea typeface="Times New Roman"/>
              <a:cs typeface="Times New Roman"/>
              <a:sym typeface="Times New Roman"/>
            </a:endParaRPr>
          </a:p>
          <a:p>
            <a:pPr indent="0" lvl="0" marL="0" rtl="0" algn="l">
              <a:lnSpc>
                <a:spcPct val="90000"/>
              </a:lnSpc>
              <a:spcBef>
                <a:spcPts val="400"/>
              </a:spcBef>
              <a:spcAft>
                <a:spcPts val="0"/>
              </a:spcAft>
              <a:buClr>
                <a:srgbClr val="000000"/>
              </a:buClr>
              <a:buSzPts val="2016"/>
              <a:buFont typeface="Times New Roman"/>
              <a:buNone/>
            </a:pPr>
            <a:r>
              <a:rPr b="1" lang="en-US" sz="2016">
                <a:solidFill>
                  <a:srgbClr val="000000"/>
                </a:solidFill>
                <a:latin typeface="Times New Roman"/>
                <a:ea typeface="Times New Roman"/>
                <a:cs typeface="Times New Roman"/>
                <a:sym typeface="Times New Roman"/>
              </a:rPr>
              <a:t>General Features </a:t>
            </a:r>
            <a:endParaRPr/>
          </a:p>
          <a:p>
            <a:pPr indent="-288035" lvl="0" marL="288035" rtl="0" algn="l">
              <a:lnSpc>
                <a:spcPct val="100000"/>
              </a:lnSpc>
              <a:spcBef>
                <a:spcPts val="500"/>
              </a:spcBef>
              <a:spcAft>
                <a:spcPts val="0"/>
              </a:spcAft>
              <a:buClr>
                <a:srgbClr val="000000"/>
              </a:buClr>
              <a:buSzPts val="2000"/>
              <a:buFont typeface="Times New Roman"/>
              <a:buChar char="•"/>
            </a:pPr>
            <a:r>
              <a:rPr b="1" lang="en-US"/>
              <a:t>nonlactating breast </a:t>
            </a:r>
            <a:r>
              <a:rPr lang="en-US" sz="2016">
                <a:solidFill>
                  <a:srgbClr val="000000"/>
                </a:solidFill>
                <a:latin typeface="Times New Roman"/>
                <a:ea typeface="Times New Roman"/>
                <a:cs typeface="Times New Roman"/>
                <a:sym typeface="Times New Roman"/>
              </a:rPr>
              <a:t>consists mostly of adipose and collagenous tissue</a:t>
            </a:r>
            <a:endParaRPr/>
          </a:p>
          <a:p>
            <a:pPr indent="-240029" lvl="1" marL="624077" rtl="0" algn="l">
              <a:lnSpc>
                <a:spcPct val="100000"/>
              </a:lnSpc>
              <a:spcBef>
                <a:spcPts val="0"/>
              </a:spcBef>
              <a:spcAft>
                <a:spcPts val="0"/>
              </a:spcAft>
              <a:buClr>
                <a:srgbClr val="000000"/>
              </a:buClr>
              <a:buSzPts val="2016"/>
              <a:buFont typeface="Times New Roman"/>
              <a:buChar char="–"/>
            </a:pPr>
            <a:r>
              <a:rPr b="1" lang="en-US" sz="2016">
                <a:solidFill>
                  <a:srgbClr val="000000"/>
                </a:solidFill>
                <a:latin typeface="Times New Roman"/>
                <a:ea typeface="Times New Roman"/>
                <a:cs typeface="Times New Roman"/>
                <a:sym typeface="Times New Roman"/>
              </a:rPr>
              <a:t>body </a:t>
            </a:r>
            <a:r>
              <a:rPr b="0" lang="en-US"/>
              <a:t>– conical to pendulous, with the nipple at its apex</a:t>
            </a:r>
            <a:endParaRPr b="0"/>
          </a:p>
          <a:p>
            <a:pPr indent="-240029" lvl="1" marL="624077" rtl="0" algn="l">
              <a:lnSpc>
                <a:spcPct val="100000"/>
              </a:lnSpc>
              <a:spcBef>
                <a:spcPts val="0"/>
              </a:spcBef>
              <a:spcAft>
                <a:spcPts val="0"/>
              </a:spcAft>
              <a:buClr>
                <a:srgbClr val="000000"/>
              </a:buClr>
              <a:buSzPts val="2016"/>
              <a:buFont typeface="Times New Roman"/>
              <a:buChar char="–"/>
            </a:pPr>
            <a:r>
              <a:rPr b="1" lang="en-US" sz="2016">
                <a:solidFill>
                  <a:srgbClr val="000000"/>
                </a:solidFill>
                <a:latin typeface="Times New Roman"/>
                <a:ea typeface="Times New Roman"/>
                <a:cs typeface="Times New Roman"/>
                <a:sym typeface="Times New Roman"/>
              </a:rPr>
              <a:t>axillary tail </a:t>
            </a:r>
            <a:r>
              <a:rPr b="0" lang="en-US"/>
              <a:t>– extension toward the armpit</a:t>
            </a:r>
            <a:endParaRPr b="0"/>
          </a:p>
          <a:p>
            <a:pPr indent="-192023" lvl="2" marL="960119" rtl="0" algn="l">
              <a:lnSpc>
                <a:spcPct val="100000"/>
              </a:lnSpc>
              <a:spcBef>
                <a:spcPts val="0"/>
              </a:spcBef>
              <a:spcAft>
                <a:spcPts val="0"/>
              </a:spcAft>
              <a:buClr>
                <a:srgbClr val="000000"/>
              </a:buClr>
              <a:buSzPts val="2016"/>
              <a:buFont typeface="Times New Roman"/>
              <a:buChar char="•"/>
            </a:pPr>
            <a:r>
              <a:rPr lang="en-US" sz="2016">
                <a:solidFill>
                  <a:srgbClr val="000000"/>
                </a:solidFill>
                <a:latin typeface="Times New Roman"/>
                <a:ea typeface="Times New Roman"/>
                <a:cs typeface="Times New Roman"/>
                <a:sym typeface="Times New Roman"/>
              </a:rPr>
              <a:t>lymphatics in axillary tail are important as a route for </a:t>
            </a:r>
            <a:r>
              <a:rPr b="1" lang="en-US"/>
              <a:t>breast cancer metastasis</a:t>
            </a:r>
            <a:r>
              <a:rPr lang="en-US" sz="2016">
                <a:solidFill>
                  <a:srgbClr val="000000"/>
                </a:solidFill>
                <a:latin typeface="Times New Roman"/>
                <a:ea typeface="Times New Roman"/>
                <a:cs typeface="Times New Roman"/>
                <a:sym typeface="Times New Roman"/>
              </a:rPr>
              <a:t>nipple surrounded by circular colored zone the </a:t>
            </a:r>
            <a:r>
              <a:rPr b="1" lang="en-US"/>
              <a:t>areola</a:t>
            </a:r>
            <a:endParaRPr/>
          </a:p>
          <a:p>
            <a:pPr indent="-288035" lvl="0" marL="288035" rtl="0" algn="l">
              <a:lnSpc>
                <a:spcPct val="100000"/>
              </a:lnSpc>
              <a:spcBef>
                <a:spcPts val="500"/>
              </a:spcBef>
              <a:spcAft>
                <a:spcPts val="0"/>
              </a:spcAft>
              <a:buClr>
                <a:srgbClr val="000000"/>
              </a:buClr>
              <a:buSzPts val="2016"/>
              <a:buFont typeface="Times New Roman"/>
              <a:buChar char="•"/>
            </a:pPr>
            <a:r>
              <a:rPr lang="en-US" sz="2016">
                <a:solidFill>
                  <a:srgbClr val="000000"/>
                </a:solidFill>
                <a:latin typeface="Times New Roman"/>
                <a:ea typeface="Times New Roman"/>
                <a:cs typeface="Times New Roman"/>
                <a:sym typeface="Times New Roman"/>
              </a:rPr>
              <a:t>nipple surrounded by circular colored zone the </a:t>
            </a:r>
            <a:r>
              <a:rPr b="1" lang="en-US"/>
              <a:t>areola</a:t>
            </a:r>
            <a:endParaRPr/>
          </a:p>
          <a:p>
            <a:pPr indent="-240029" lvl="1" marL="624077" rtl="0" algn="l">
              <a:lnSpc>
                <a:spcPct val="100000"/>
              </a:lnSpc>
              <a:spcBef>
                <a:spcPts val="0"/>
              </a:spcBef>
              <a:spcAft>
                <a:spcPts val="0"/>
              </a:spcAft>
              <a:buClr>
                <a:srgbClr val="000000"/>
              </a:buClr>
              <a:buSzPts val="2016"/>
              <a:buFont typeface="Times New Roman"/>
              <a:buChar char="–"/>
            </a:pPr>
            <a:r>
              <a:rPr lang="en-US" sz="2016">
                <a:solidFill>
                  <a:srgbClr val="000000"/>
                </a:solidFill>
                <a:latin typeface="Times New Roman"/>
                <a:ea typeface="Times New Roman"/>
                <a:cs typeface="Times New Roman"/>
                <a:sym typeface="Times New Roman"/>
              </a:rPr>
              <a:t>more sensitive,blood capillaries and nerves closer to skin surface </a:t>
            </a:r>
            <a:endParaRPr/>
          </a:p>
          <a:p>
            <a:pPr indent="-240029" lvl="1" marL="624077" rtl="0" algn="l">
              <a:lnSpc>
                <a:spcPct val="100000"/>
              </a:lnSpc>
              <a:spcBef>
                <a:spcPts val="0"/>
              </a:spcBef>
              <a:spcAft>
                <a:spcPts val="0"/>
              </a:spcAft>
              <a:buClr>
                <a:srgbClr val="000000"/>
              </a:buClr>
              <a:buSzPts val="2016"/>
              <a:buFont typeface="Times New Roman"/>
              <a:buChar char="–"/>
            </a:pPr>
            <a:r>
              <a:rPr lang="en-US" sz="2016">
                <a:solidFill>
                  <a:srgbClr val="000000"/>
                </a:solidFill>
                <a:latin typeface="Times New Roman"/>
                <a:ea typeface="Times New Roman"/>
                <a:cs typeface="Times New Roman"/>
                <a:sym typeface="Times New Roman"/>
              </a:rPr>
              <a:t>sensory nerve fibers of areola trigger a </a:t>
            </a:r>
            <a:r>
              <a:rPr b="1" lang="en-US"/>
              <a:t>milk ejection reflex </a:t>
            </a:r>
            <a:r>
              <a:rPr lang="en-US" sz="2016">
                <a:solidFill>
                  <a:srgbClr val="000000"/>
                </a:solidFill>
                <a:latin typeface="Times New Roman"/>
                <a:ea typeface="Times New Roman"/>
                <a:cs typeface="Times New Roman"/>
                <a:sym typeface="Times New Roman"/>
              </a:rPr>
              <a:t>when an infant nurses</a:t>
            </a:r>
            <a:endParaRPr/>
          </a:p>
          <a:p>
            <a:pPr indent="-240029" lvl="1" marL="624077" rtl="0" algn="l">
              <a:lnSpc>
                <a:spcPct val="100000"/>
              </a:lnSpc>
              <a:spcBef>
                <a:spcPts val="0"/>
              </a:spcBef>
              <a:spcAft>
                <a:spcPts val="0"/>
              </a:spcAft>
              <a:buClr>
                <a:srgbClr val="000000"/>
              </a:buClr>
              <a:buSzPts val="2016"/>
              <a:buFont typeface="Times New Roman"/>
              <a:buChar char="–"/>
            </a:pPr>
            <a:r>
              <a:rPr b="1" lang="en-US" sz="2016">
                <a:solidFill>
                  <a:srgbClr val="000000"/>
                </a:solidFill>
                <a:latin typeface="Times New Roman"/>
                <a:ea typeface="Times New Roman"/>
                <a:cs typeface="Times New Roman"/>
                <a:sym typeface="Times New Roman"/>
              </a:rPr>
              <a:t>areolar glands </a:t>
            </a:r>
            <a:r>
              <a:rPr b="0" lang="en-US"/>
              <a:t>– intermediate between sweat glands and mammary glands</a:t>
            </a:r>
            <a:endParaRPr b="0"/>
          </a:p>
          <a:p>
            <a:pPr indent="-192023" lvl="2" marL="960119" rtl="0" algn="l">
              <a:lnSpc>
                <a:spcPct val="100000"/>
              </a:lnSpc>
              <a:spcBef>
                <a:spcPts val="0"/>
              </a:spcBef>
              <a:spcAft>
                <a:spcPts val="0"/>
              </a:spcAft>
              <a:buClr>
                <a:srgbClr val="000000"/>
              </a:buClr>
              <a:buSzPts val="2016"/>
              <a:buFont typeface="Times New Roman"/>
              <a:buChar char="•"/>
            </a:pPr>
            <a:r>
              <a:rPr lang="en-US" sz="2016">
                <a:solidFill>
                  <a:srgbClr val="000000"/>
                </a:solidFill>
                <a:latin typeface="Times New Roman"/>
                <a:ea typeface="Times New Roman"/>
                <a:cs typeface="Times New Roman"/>
                <a:sym typeface="Times New Roman"/>
              </a:rPr>
              <a:t>secretions protect the nipple from chapping and cracking during nursing</a:t>
            </a:r>
            <a:endParaRPr/>
          </a:p>
          <a:p>
            <a:pPr indent="-240029" lvl="1" marL="624077" rtl="0" algn="l">
              <a:lnSpc>
                <a:spcPct val="100000"/>
              </a:lnSpc>
              <a:spcBef>
                <a:spcPts val="0"/>
              </a:spcBef>
              <a:spcAft>
                <a:spcPts val="0"/>
              </a:spcAft>
              <a:buClr>
                <a:srgbClr val="000000"/>
              </a:buClr>
              <a:buSzPts val="2016"/>
              <a:buFont typeface="Times New Roman"/>
              <a:buChar char="–"/>
            </a:pPr>
            <a:r>
              <a:rPr b="1" lang="en-US" sz="2016">
                <a:solidFill>
                  <a:srgbClr val="000000"/>
                </a:solidFill>
                <a:latin typeface="Times New Roman"/>
                <a:ea typeface="Times New Roman"/>
                <a:cs typeface="Times New Roman"/>
                <a:sym typeface="Times New Roman"/>
              </a:rPr>
              <a:t>smooth muscle fibers </a:t>
            </a:r>
            <a:r>
              <a:rPr b="0" lang="en-US"/>
              <a:t>in dermis of areola that contract in response to cold, touch, and sexual arousal wrinkling the skin and erecting the nipple</a:t>
            </a:r>
            <a:endParaRPr/>
          </a:p>
        </p:txBody>
      </p:sp>
      <p:grpSp>
        <p:nvGrpSpPr>
          <p:cNvPr id="508" name="Google Shape;508;p26"/>
          <p:cNvGrpSpPr/>
          <p:nvPr/>
        </p:nvGrpSpPr>
        <p:grpSpPr>
          <a:xfrm>
            <a:off x="-74261" y="6205461"/>
            <a:ext cx="12248974" cy="755704"/>
            <a:chOff x="-2" y="-1"/>
            <a:chExt cx="12248973" cy="755703"/>
          </a:xfrm>
        </p:grpSpPr>
        <p:sp>
          <p:nvSpPr>
            <p:cNvPr id="509" name="Google Shape;509;p26"/>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10" name="Google Shape;510;p26"/>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11" name="Google Shape;511;p26"/>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512" name="Google Shape;512;p26"/>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27"/>
          <p:cNvSpPr txBox="1"/>
          <p:nvPr>
            <p:ph idx="4294967295" type="sldNum"/>
          </p:nvPr>
        </p:nvSpPr>
        <p:spPr>
          <a:xfrm>
            <a:off x="8940975" y="6324600"/>
            <a:ext cx="386663"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518" name="Google Shape;518;p27"/>
          <p:cNvSpPr txBox="1"/>
          <p:nvPr>
            <p:ph idx="4294967295" type="title"/>
          </p:nvPr>
        </p:nvSpPr>
        <p:spPr>
          <a:xfrm>
            <a:off x="469898" y="25398"/>
            <a:ext cx="9144004" cy="1143004"/>
          </a:xfrm>
          <a:prstGeom prst="rect">
            <a:avLst/>
          </a:prstGeom>
          <a:noFill/>
          <a:ln>
            <a:noFill/>
          </a:ln>
        </p:spPr>
        <p:txBody>
          <a:bodyPr anchorCtr="0" anchor="ctr" bIns="45700" lIns="45700" spcFirstLastPara="1" rIns="45700" wrap="square" tIns="45700">
            <a:normAutofit/>
          </a:bodyPr>
          <a:lstStyle/>
          <a:p>
            <a:pPr indent="0" lvl="1" marL="0" rtl="0" algn="l">
              <a:lnSpc>
                <a:spcPct val="100000"/>
              </a:lnSpc>
              <a:spcBef>
                <a:spcPts val="0"/>
              </a:spcBef>
              <a:spcAft>
                <a:spcPts val="0"/>
              </a:spcAft>
              <a:buClr>
                <a:srgbClr val="000000"/>
              </a:buClr>
              <a:buSzPts val="3600"/>
              <a:buFont typeface="Arial"/>
              <a:buNone/>
            </a:pPr>
            <a:r>
              <a:rPr b="1" lang="en-US"/>
              <a:t>Mammary Glands</a:t>
            </a:r>
            <a:endParaRPr b="0" sz="1200"/>
          </a:p>
        </p:txBody>
      </p:sp>
      <p:sp>
        <p:nvSpPr>
          <p:cNvPr id="519" name="Google Shape;519;p27"/>
          <p:cNvSpPr txBox="1"/>
          <p:nvPr>
            <p:ph idx="4294967295" type="body"/>
          </p:nvPr>
        </p:nvSpPr>
        <p:spPr>
          <a:xfrm>
            <a:off x="242168" y="914400"/>
            <a:ext cx="8659664" cy="541020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000000"/>
              </a:buClr>
              <a:buSzPts val="2400"/>
              <a:buFont typeface="Times New Roman"/>
              <a:buNone/>
            </a:pPr>
            <a:r>
              <a:rPr lang="en-US">
                <a:solidFill>
                  <a:srgbClr val="000000"/>
                </a:solidFill>
                <a:latin typeface="Times New Roman"/>
                <a:ea typeface="Times New Roman"/>
                <a:cs typeface="Times New Roman"/>
                <a:sym typeface="Times New Roman"/>
              </a:rPr>
              <a:t>mammary gland </a:t>
            </a:r>
            <a:r>
              <a:rPr lang="en-US" sz="2800">
                <a:latin typeface="Arial"/>
                <a:ea typeface="Arial"/>
                <a:cs typeface="Arial"/>
                <a:sym typeface="Arial"/>
              </a:rPr>
              <a:t>- </a:t>
            </a:r>
            <a:r>
              <a:rPr lang="en-US">
                <a:solidFill>
                  <a:srgbClr val="000000"/>
                </a:solidFill>
                <a:latin typeface="Times New Roman"/>
                <a:ea typeface="Times New Roman"/>
                <a:cs typeface="Times New Roman"/>
                <a:sym typeface="Times New Roman"/>
              </a:rPr>
              <a:t>remains active in the lactating breast</a:t>
            </a:r>
            <a:r>
              <a:rPr lang="en-US">
                <a:latin typeface="Arial"/>
                <a:ea typeface="Arial"/>
                <a:cs typeface="Arial"/>
                <a:sym typeface="Arial"/>
              </a:rPr>
              <a:t>, </a:t>
            </a:r>
            <a:r>
              <a:rPr lang="en-US">
                <a:solidFill>
                  <a:srgbClr val="000000"/>
                </a:solidFill>
                <a:latin typeface="Times New Roman"/>
                <a:ea typeface="Times New Roman"/>
                <a:cs typeface="Times New Roman"/>
                <a:sym typeface="Times New Roman"/>
              </a:rPr>
              <a:t>atrophies when a woman ceases to nurse</a:t>
            </a:r>
            <a:endParaRPr>
              <a:latin typeface="Arial"/>
              <a:ea typeface="Arial"/>
              <a:cs typeface="Arial"/>
              <a:sym typeface="Arial"/>
            </a:endParaRPr>
          </a:p>
          <a:p>
            <a:pPr indent="0" lvl="0" marL="0" rtl="0" algn="l">
              <a:lnSpc>
                <a:spcPct val="90000"/>
              </a:lnSpc>
              <a:spcBef>
                <a:spcPts val="400"/>
              </a:spcBef>
              <a:spcAft>
                <a:spcPts val="0"/>
              </a:spcAft>
              <a:buClr>
                <a:srgbClr val="000000"/>
              </a:buClr>
              <a:buSzPts val="2400"/>
              <a:buFont typeface="Times New Roman"/>
              <a:buNone/>
            </a:pPr>
            <a:r>
              <a:t/>
            </a:r>
            <a:endParaRPr>
              <a:latin typeface="Arial"/>
              <a:ea typeface="Arial"/>
              <a:cs typeface="Arial"/>
              <a:sym typeface="Arial"/>
            </a:endParaRPr>
          </a:p>
          <a:p>
            <a:pPr indent="-342900" lvl="0" marL="342900" rtl="0" algn="l">
              <a:lnSpc>
                <a:spcPct val="100000"/>
              </a:lnSpc>
              <a:spcBef>
                <a:spcPts val="600"/>
              </a:spcBef>
              <a:spcAft>
                <a:spcPts val="0"/>
              </a:spcAft>
              <a:buClr>
                <a:srgbClr val="000000"/>
              </a:buClr>
              <a:buSzPts val="2400"/>
              <a:buFont typeface="Times New Roman"/>
              <a:buChar char="•"/>
            </a:pPr>
            <a:r>
              <a:rPr b="1" lang="en-US"/>
              <a:t>s</a:t>
            </a:r>
            <a:r>
              <a:rPr lang="en-US">
                <a:solidFill>
                  <a:srgbClr val="000000"/>
                </a:solidFill>
                <a:latin typeface="Times New Roman"/>
                <a:ea typeface="Times New Roman"/>
                <a:cs typeface="Times New Roman"/>
                <a:sym typeface="Times New Roman"/>
              </a:rPr>
              <a:t>ystem of ducts through fibrous stroma and converge on the nipple</a:t>
            </a:r>
            <a:endParaRPr/>
          </a:p>
          <a:p>
            <a:pPr indent="-285750" lvl="1" marL="742950" rtl="0" algn="l">
              <a:lnSpc>
                <a:spcPct val="10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mammary gland develops during pregnancy</a:t>
            </a:r>
            <a:endParaRPr/>
          </a:p>
          <a:p>
            <a:pPr indent="-285750" lvl="1" marL="742950" rtl="0" algn="l">
              <a:lnSpc>
                <a:spcPct val="10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15 to 20 </a:t>
            </a:r>
            <a:r>
              <a:rPr b="1" lang="en-US"/>
              <a:t>lobes</a:t>
            </a:r>
            <a:r>
              <a:rPr lang="en-US">
                <a:solidFill>
                  <a:srgbClr val="000000"/>
                </a:solidFill>
                <a:latin typeface="Times New Roman"/>
                <a:ea typeface="Times New Roman"/>
                <a:cs typeface="Times New Roman"/>
                <a:sym typeface="Times New Roman"/>
              </a:rPr>
              <a:t> around the nipple, </a:t>
            </a:r>
            <a:r>
              <a:rPr b="1" lang="en-US"/>
              <a:t>lactiferous duct</a:t>
            </a:r>
            <a:r>
              <a:rPr lang="en-US">
                <a:solidFill>
                  <a:srgbClr val="000000"/>
                </a:solidFill>
                <a:latin typeface="Times New Roman"/>
                <a:ea typeface="Times New Roman"/>
                <a:cs typeface="Times New Roman"/>
                <a:sym typeface="Times New Roman"/>
              </a:rPr>
              <a:t> drains each lobe</a:t>
            </a:r>
            <a:endParaRPr/>
          </a:p>
          <a:p>
            <a:pPr indent="-285750" lvl="1" marL="742950" rtl="0" algn="l">
              <a:lnSpc>
                <a:spcPct val="10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dilates to form </a:t>
            </a:r>
            <a:r>
              <a:rPr b="1" lang="en-US"/>
              <a:t>lactiferous sinus </a:t>
            </a:r>
            <a:r>
              <a:rPr lang="en-US">
                <a:solidFill>
                  <a:srgbClr val="000000"/>
                </a:solidFill>
                <a:latin typeface="Times New Roman"/>
                <a:ea typeface="Times New Roman"/>
                <a:cs typeface="Times New Roman"/>
                <a:sym typeface="Times New Roman"/>
              </a:rPr>
              <a:t>which opens into the nipple</a:t>
            </a:r>
            <a:endParaRPr/>
          </a:p>
        </p:txBody>
      </p:sp>
      <p:grpSp>
        <p:nvGrpSpPr>
          <p:cNvPr id="520" name="Google Shape;520;p27"/>
          <p:cNvGrpSpPr/>
          <p:nvPr/>
        </p:nvGrpSpPr>
        <p:grpSpPr>
          <a:xfrm>
            <a:off x="-74261" y="6205461"/>
            <a:ext cx="12248974" cy="755704"/>
            <a:chOff x="-2" y="-1"/>
            <a:chExt cx="12248973" cy="755703"/>
          </a:xfrm>
        </p:grpSpPr>
        <p:sp>
          <p:nvSpPr>
            <p:cNvPr id="521" name="Google Shape;521;p27"/>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22" name="Google Shape;522;p27"/>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23" name="Google Shape;523;p27"/>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524" name="Google Shape;524;p27"/>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28"/>
          <p:cNvSpPr txBox="1"/>
          <p:nvPr>
            <p:ph idx="4294967295" type="sldNum"/>
          </p:nvPr>
        </p:nvSpPr>
        <p:spPr>
          <a:xfrm>
            <a:off x="8842092" y="6324600"/>
            <a:ext cx="301909"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30" name="Google Shape;530;p28"/>
          <p:cNvSpPr txBox="1"/>
          <p:nvPr>
            <p:ph idx="4294967295" type="title"/>
          </p:nvPr>
        </p:nvSpPr>
        <p:spPr>
          <a:xfrm>
            <a:off x="-1" y="-1"/>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Anatomy of Lactating Breast</a:t>
            </a:r>
            <a:endParaRPr/>
          </a:p>
        </p:txBody>
      </p:sp>
      <p:sp>
        <p:nvSpPr>
          <p:cNvPr id="531" name="Google Shape;531;p28"/>
          <p:cNvSpPr txBox="1"/>
          <p:nvPr/>
        </p:nvSpPr>
        <p:spPr>
          <a:xfrm>
            <a:off x="6294120" y="5846762"/>
            <a:ext cx="1813561"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28.9c</a:t>
            </a:r>
            <a:endParaRPr/>
          </a:p>
        </p:txBody>
      </p:sp>
      <p:pic>
        <p:nvPicPr>
          <p:cNvPr descr="sal25693_28_09c" id="532" name="Google Shape;532;p28"/>
          <p:cNvPicPr preferRelativeResize="0"/>
          <p:nvPr/>
        </p:nvPicPr>
        <p:blipFill rotWithShape="1">
          <a:blip r:embed="rId3">
            <a:alphaModFix/>
          </a:blip>
          <a:srcRect b="0" l="0" r="0" t="0"/>
          <a:stretch/>
        </p:blipFill>
        <p:spPr>
          <a:xfrm>
            <a:off x="981075" y="1346200"/>
            <a:ext cx="5327650" cy="4999038"/>
          </a:xfrm>
          <a:prstGeom prst="rect">
            <a:avLst/>
          </a:prstGeom>
          <a:noFill/>
          <a:ln>
            <a:noFill/>
          </a:ln>
        </p:spPr>
      </p:pic>
      <p:sp>
        <p:nvSpPr>
          <p:cNvPr id="533" name="Google Shape;533;p28"/>
          <p:cNvSpPr txBox="1"/>
          <p:nvPr/>
        </p:nvSpPr>
        <p:spPr>
          <a:xfrm>
            <a:off x="947419" y="1119187"/>
            <a:ext cx="5366386" cy="20241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534" name="Google Shape;534;p28"/>
          <p:cNvSpPr txBox="1"/>
          <p:nvPr/>
        </p:nvSpPr>
        <p:spPr>
          <a:xfrm>
            <a:off x="4725987" y="2695575"/>
            <a:ext cx="1682484" cy="1850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Suspensory ligament</a:t>
            </a:r>
            <a:endParaRPr/>
          </a:p>
        </p:txBody>
      </p:sp>
      <p:sp>
        <p:nvSpPr>
          <p:cNvPr id="535" name="Google Shape;535;p28"/>
          <p:cNvSpPr txBox="1"/>
          <p:nvPr/>
        </p:nvSpPr>
        <p:spPr>
          <a:xfrm>
            <a:off x="4725987" y="3100387"/>
            <a:ext cx="645611" cy="18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Lobules</a:t>
            </a:r>
            <a:endParaRPr/>
          </a:p>
        </p:txBody>
      </p:sp>
      <p:sp>
        <p:nvSpPr>
          <p:cNvPr id="536" name="Google Shape;536;p28"/>
          <p:cNvSpPr txBox="1"/>
          <p:nvPr/>
        </p:nvSpPr>
        <p:spPr>
          <a:xfrm>
            <a:off x="4725987" y="3338512"/>
            <a:ext cx="407071" cy="18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Lobe</a:t>
            </a:r>
            <a:endParaRPr/>
          </a:p>
        </p:txBody>
      </p:sp>
      <p:cxnSp>
        <p:nvCxnSpPr>
          <p:cNvPr id="537" name="Google Shape;537;p28"/>
          <p:cNvCxnSpPr/>
          <p:nvPr/>
        </p:nvCxnSpPr>
        <p:spPr>
          <a:xfrm flipH="1">
            <a:off x="2789237" y="2789237"/>
            <a:ext cx="1868489" cy="1588"/>
          </a:xfrm>
          <a:prstGeom prst="straightConnector1">
            <a:avLst/>
          </a:prstGeom>
          <a:noFill/>
          <a:ln cap="flat" cmpd="sng" w="20625">
            <a:solidFill>
              <a:srgbClr val="FFFFFF"/>
            </a:solidFill>
            <a:prstDash val="solid"/>
            <a:round/>
            <a:headEnd len="sm" w="sm" type="none"/>
            <a:tailEnd len="sm" w="sm" type="none"/>
          </a:ln>
        </p:spPr>
      </p:cxnSp>
      <p:cxnSp>
        <p:nvCxnSpPr>
          <p:cNvPr id="538" name="Google Shape;538;p28"/>
          <p:cNvCxnSpPr/>
          <p:nvPr/>
        </p:nvCxnSpPr>
        <p:spPr>
          <a:xfrm flipH="1">
            <a:off x="2627312" y="3203574"/>
            <a:ext cx="2030413" cy="1589"/>
          </a:xfrm>
          <a:prstGeom prst="straightConnector1">
            <a:avLst/>
          </a:prstGeom>
          <a:noFill/>
          <a:ln cap="flat" cmpd="sng" w="20625">
            <a:solidFill>
              <a:srgbClr val="FFFFFF"/>
            </a:solidFill>
            <a:prstDash val="solid"/>
            <a:round/>
            <a:headEnd len="sm" w="sm" type="none"/>
            <a:tailEnd len="sm" w="sm" type="none"/>
          </a:ln>
        </p:spPr>
      </p:cxnSp>
      <p:sp>
        <p:nvSpPr>
          <p:cNvPr id="539" name="Google Shape;539;p28"/>
          <p:cNvSpPr/>
          <p:nvPr/>
        </p:nvSpPr>
        <p:spPr>
          <a:xfrm>
            <a:off x="3111500" y="3411537"/>
            <a:ext cx="1546225" cy="160338"/>
          </a:xfrm>
          <a:custGeom>
            <a:rect b="b" l="l" r="r" t="t"/>
            <a:pathLst>
              <a:path extrusionOk="0" h="21600" w="21600">
                <a:moveTo>
                  <a:pt x="21600" y="0"/>
                </a:moveTo>
                <a:lnTo>
                  <a:pt x="0" y="0"/>
                </a:lnTo>
                <a:lnTo>
                  <a:pt x="0" y="21600"/>
                </a:lnTo>
              </a:path>
            </a:pathLst>
          </a:custGeom>
          <a:noFill/>
          <a:ln cap="flat" cmpd="sng" w="206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0" name="Google Shape;540;p28"/>
          <p:cNvSpPr txBox="1"/>
          <p:nvPr/>
        </p:nvSpPr>
        <p:spPr>
          <a:xfrm>
            <a:off x="4725987" y="3667125"/>
            <a:ext cx="1187023" cy="1850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Adipose tissue</a:t>
            </a:r>
            <a:endParaRPr/>
          </a:p>
        </p:txBody>
      </p:sp>
      <p:cxnSp>
        <p:nvCxnSpPr>
          <p:cNvPr id="541" name="Google Shape;541;p28"/>
          <p:cNvCxnSpPr/>
          <p:nvPr/>
        </p:nvCxnSpPr>
        <p:spPr>
          <a:xfrm flipH="1">
            <a:off x="3879850" y="3770312"/>
            <a:ext cx="777876" cy="1588"/>
          </a:xfrm>
          <a:prstGeom prst="straightConnector1">
            <a:avLst/>
          </a:prstGeom>
          <a:noFill/>
          <a:ln cap="flat" cmpd="sng" w="20625">
            <a:solidFill>
              <a:srgbClr val="FFFFFF"/>
            </a:solidFill>
            <a:prstDash val="solid"/>
            <a:round/>
            <a:headEnd len="sm" w="sm" type="none"/>
            <a:tailEnd len="sm" w="sm" type="none"/>
          </a:ln>
        </p:spPr>
      </p:cxnSp>
      <p:sp>
        <p:nvSpPr>
          <p:cNvPr id="542" name="Google Shape;542;p28"/>
          <p:cNvSpPr txBox="1"/>
          <p:nvPr/>
        </p:nvSpPr>
        <p:spPr>
          <a:xfrm>
            <a:off x="4725987" y="3995737"/>
            <a:ext cx="517191" cy="18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Nipple</a:t>
            </a:r>
            <a:endParaRPr/>
          </a:p>
        </p:txBody>
      </p:sp>
      <p:cxnSp>
        <p:nvCxnSpPr>
          <p:cNvPr id="543" name="Google Shape;543;p28"/>
          <p:cNvCxnSpPr/>
          <p:nvPr/>
        </p:nvCxnSpPr>
        <p:spPr>
          <a:xfrm flipH="1">
            <a:off x="4324349" y="4097337"/>
            <a:ext cx="333376" cy="1589"/>
          </a:xfrm>
          <a:prstGeom prst="straightConnector1">
            <a:avLst/>
          </a:prstGeom>
          <a:noFill/>
          <a:ln cap="flat" cmpd="sng" w="20625">
            <a:solidFill>
              <a:srgbClr val="FFFFFF"/>
            </a:solidFill>
            <a:prstDash val="solid"/>
            <a:round/>
            <a:headEnd len="sm" w="sm" type="none"/>
            <a:tailEnd len="sm" w="sm" type="none"/>
          </a:ln>
        </p:spPr>
      </p:cxnSp>
      <p:sp>
        <p:nvSpPr>
          <p:cNvPr id="544" name="Google Shape;544;p28"/>
          <p:cNvSpPr txBox="1"/>
          <p:nvPr/>
        </p:nvSpPr>
        <p:spPr>
          <a:xfrm>
            <a:off x="4725987" y="4229100"/>
            <a:ext cx="1379694" cy="1850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Lactiferous sinus</a:t>
            </a:r>
            <a:endParaRPr/>
          </a:p>
        </p:txBody>
      </p:sp>
      <p:cxnSp>
        <p:nvCxnSpPr>
          <p:cNvPr id="545" name="Google Shape;545;p28"/>
          <p:cNvCxnSpPr/>
          <p:nvPr/>
        </p:nvCxnSpPr>
        <p:spPr>
          <a:xfrm rot="10800000">
            <a:off x="3876675" y="4337050"/>
            <a:ext cx="781050" cy="0"/>
          </a:xfrm>
          <a:prstGeom prst="straightConnector1">
            <a:avLst/>
          </a:prstGeom>
          <a:noFill/>
          <a:ln cap="flat" cmpd="sng" w="20625">
            <a:solidFill>
              <a:srgbClr val="FFFFFF"/>
            </a:solidFill>
            <a:prstDash val="solid"/>
            <a:round/>
            <a:headEnd len="sm" w="sm" type="none"/>
            <a:tailEnd len="sm" w="sm" type="none"/>
          </a:ln>
        </p:spPr>
      </p:cxnSp>
      <p:sp>
        <p:nvSpPr>
          <p:cNvPr id="546" name="Google Shape;546;p28"/>
          <p:cNvSpPr txBox="1"/>
          <p:nvPr/>
        </p:nvSpPr>
        <p:spPr>
          <a:xfrm>
            <a:off x="4725987" y="4457700"/>
            <a:ext cx="1296982" cy="1850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Lactiferous duct</a:t>
            </a:r>
            <a:endParaRPr/>
          </a:p>
        </p:txBody>
      </p:sp>
      <p:cxnSp>
        <p:nvCxnSpPr>
          <p:cNvPr id="547" name="Google Shape;547;p28"/>
          <p:cNvCxnSpPr/>
          <p:nvPr/>
        </p:nvCxnSpPr>
        <p:spPr>
          <a:xfrm flipH="1">
            <a:off x="3746499" y="4560887"/>
            <a:ext cx="911226" cy="1589"/>
          </a:xfrm>
          <a:prstGeom prst="straightConnector1">
            <a:avLst/>
          </a:prstGeom>
          <a:noFill/>
          <a:ln cap="flat" cmpd="sng" w="20625">
            <a:solidFill>
              <a:srgbClr val="FFFFFF"/>
            </a:solidFill>
            <a:prstDash val="solid"/>
            <a:round/>
            <a:headEnd len="sm" w="sm" type="none"/>
            <a:tailEnd len="sm" w="sm" type="none"/>
          </a:ln>
        </p:spPr>
      </p:cxnSp>
      <p:sp>
        <p:nvSpPr>
          <p:cNvPr id="548" name="Google Shape;548;p28"/>
          <p:cNvSpPr/>
          <p:nvPr/>
        </p:nvSpPr>
        <p:spPr>
          <a:xfrm>
            <a:off x="2797175" y="3576637"/>
            <a:ext cx="612775" cy="100013"/>
          </a:xfrm>
          <a:custGeom>
            <a:rect b="b" l="l" r="r" t="t"/>
            <a:pathLst>
              <a:path extrusionOk="0" h="21600" w="21600">
                <a:moveTo>
                  <a:pt x="0" y="21600"/>
                </a:moveTo>
                <a:lnTo>
                  <a:pt x="0" y="0"/>
                </a:lnTo>
                <a:lnTo>
                  <a:pt x="21600" y="0"/>
                </a:lnTo>
                <a:lnTo>
                  <a:pt x="21600" y="21600"/>
                </a:lnTo>
              </a:path>
            </a:pathLst>
          </a:custGeom>
          <a:noFill/>
          <a:ln cap="flat" cmpd="sng" w="206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49" name="Google Shape;549;p28"/>
          <p:cNvCxnSpPr/>
          <p:nvPr/>
        </p:nvCxnSpPr>
        <p:spPr>
          <a:xfrm flipH="1" rot="10800000">
            <a:off x="2851149" y="3213100"/>
            <a:ext cx="247651" cy="198438"/>
          </a:xfrm>
          <a:prstGeom prst="straightConnector1">
            <a:avLst/>
          </a:prstGeom>
          <a:noFill/>
          <a:ln cap="flat" cmpd="sng" w="20625">
            <a:solidFill>
              <a:srgbClr val="FFFFFF"/>
            </a:solidFill>
            <a:prstDash val="solid"/>
            <a:round/>
            <a:headEnd len="sm" w="sm" type="none"/>
            <a:tailEnd len="sm" w="sm" type="none"/>
          </a:ln>
        </p:spPr>
      </p:cxnSp>
      <p:sp>
        <p:nvSpPr>
          <p:cNvPr id="550" name="Google Shape;550;p28"/>
          <p:cNvSpPr txBox="1"/>
          <p:nvPr/>
        </p:nvSpPr>
        <p:spPr>
          <a:xfrm>
            <a:off x="3406775" y="1716087"/>
            <a:ext cx="278650" cy="18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Rib</a:t>
            </a:r>
            <a:endParaRPr/>
          </a:p>
        </p:txBody>
      </p:sp>
      <p:sp>
        <p:nvSpPr>
          <p:cNvPr id="551" name="Google Shape;551;p28"/>
          <p:cNvSpPr txBox="1"/>
          <p:nvPr/>
        </p:nvSpPr>
        <p:spPr>
          <a:xfrm>
            <a:off x="3406775" y="1908175"/>
            <a:ext cx="1554306" cy="1850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Intercostal muscles</a:t>
            </a:r>
            <a:endParaRPr/>
          </a:p>
        </p:txBody>
      </p:sp>
      <p:cxnSp>
        <p:nvCxnSpPr>
          <p:cNvPr id="552" name="Google Shape;552;p28"/>
          <p:cNvCxnSpPr/>
          <p:nvPr/>
        </p:nvCxnSpPr>
        <p:spPr>
          <a:xfrm rot="10800000">
            <a:off x="1319212" y="1811337"/>
            <a:ext cx="2027238" cy="1"/>
          </a:xfrm>
          <a:prstGeom prst="straightConnector1">
            <a:avLst/>
          </a:prstGeom>
          <a:noFill/>
          <a:ln cap="flat" cmpd="sng" w="20625">
            <a:solidFill>
              <a:srgbClr val="FFFFFF"/>
            </a:solidFill>
            <a:prstDash val="solid"/>
            <a:round/>
            <a:headEnd len="sm" w="sm" type="none"/>
            <a:tailEnd len="sm" w="sm" type="none"/>
          </a:ln>
        </p:spPr>
      </p:cxnSp>
      <p:sp>
        <p:nvSpPr>
          <p:cNvPr id="553" name="Google Shape;553;p28"/>
          <p:cNvSpPr/>
          <p:nvPr/>
        </p:nvSpPr>
        <p:spPr>
          <a:xfrm>
            <a:off x="1374775" y="2000250"/>
            <a:ext cx="1971675" cy="587375"/>
          </a:xfrm>
          <a:custGeom>
            <a:rect b="b" l="l" r="r" t="t"/>
            <a:pathLst>
              <a:path extrusionOk="0" h="21600" w="21600">
                <a:moveTo>
                  <a:pt x="21600" y="0"/>
                </a:moveTo>
                <a:lnTo>
                  <a:pt x="7466" y="0"/>
                </a:lnTo>
                <a:lnTo>
                  <a:pt x="0" y="21600"/>
                </a:lnTo>
              </a:path>
            </a:pathLst>
          </a:custGeom>
          <a:noFill/>
          <a:ln cap="flat" cmpd="sng" w="206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4" name="Google Shape;554;p28"/>
          <p:cNvSpPr txBox="1"/>
          <p:nvPr/>
        </p:nvSpPr>
        <p:spPr>
          <a:xfrm>
            <a:off x="3406775" y="2101850"/>
            <a:ext cx="1306414" cy="1850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Pectoralis minor</a:t>
            </a:r>
            <a:endParaRPr/>
          </a:p>
        </p:txBody>
      </p:sp>
      <p:sp>
        <p:nvSpPr>
          <p:cNvPr id="555" name="Google Shape;555;p28"/>
          <p:cNvSpPr/>
          <p:nvPr/>
        </p:nvSpPr>
        <p:spPr>
          <a:xfrm>
            <a:off x="1611312" y="2192337"/>
            <a:ext cx="1735138" cy="390526"/>
          </a:xfrm>
          <a:custGeom>
            <a:rect b="b" l="l" r="r" t="t"/>
            <a:pathLst>
              <a:path extrusionOk="0" h="21600" w="21600">
                <a:moveTo>
                  <a:pt x="21600" y="0"/>
                </a:moveTo>
                <a:lnTo>
                  <a:pt x="5535" y="0"/>
                </a:lnTo>
                <a:lnTo>
                  <a:pt x="0" y="21600"/>
                </a:lnTo>
              </a:path>
            </a:pathLst>
          </a:custGeom>
          <a:noFill/>
          <a:ln cap="flat" cmpd="sng" w="206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6" name="Google Shape;556;p28"/>
          <p:cNvSpPr txBox="1"/>
          <p:nvPr/>
        </p:nvSpPr>
        <p:spPr>
          <a:xfrm>
            <a:off x="3406775" y="2295525"/>
            <a:ext cx="1297385" cy="1850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Pectoralis major</a:t>
            </a:r>
            <a:endParaRPr/>
          </a:p>
        </p:txBody>
      </p:sp>
      <p:sp>
        <p:nvSpPr>
          <p:cNvPr id="557" name="Google Shape;557;p28"/>
          <p:cNvSpPr/>
          <p:nvPr/>
        </p:nvSpPr>
        <p:spPr>
          <a:xfrm>
            <a:off x="1835150" y="2386012"/>
            <a:ext cx="1511300" cy="193676"/>
          </a:xfrm>
          <a:custGeom>
            <a:rect b="b" l="l" r="r" t="t"/>
            <a:pathLst>
              <a:path extrusionOk="0" h="21600" w="21600">
                <a:moveTo>
                  <a:pt x="21600" y="0"/>
                </a:moveTo>
                <a:lnTo>
                  <a:pt x="3149" y="0"/>
                </a:lnTo>
                <a:lnTo>
                  <a:pt x="0" y="21600"/>
                </a:lnTo>
              </a:path>
            </a:pathLst>
          </a:custGeom>
          <a:noFill/>
          <a:ln cap="flat" cmpd="sng" w="2062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8" name="Google Shape;558;p28"/>
          <p:cNvSpPr txBox="1"/>
          <p:nvPr/>
        </p:nvSpPr>
        <p:spPr>
          <a:xfrm>
            <a:off x="3406775" y="2489200"/>
            <a:ext cx="526703" cy="1850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Fascia</a:t>
            </a:r>
            <a:endParaRPr/>
          </a:p>
        </p:txBody>
      </p:sp>
      <p:cxnSp>
        <p:nvCxnSpPr>
          <p:cNvPr id="559" name="Google Shape;559;p28"/>
          <p:cNvCxnSpPr/>
          <p:nvPr/>
        </p:nvCxnSpPr>
        <p:spPr>
          <a:xfrm flipH="1">
            <a:off x="2051049" y="2574924"/>
            <a:ext cx="1295401" cy="1589"/>
          </a:xfrm>
          <a:prstGeom prst="straightConnector1">
            <a:avLst/>
          </a:prstGeom>
          <a:noFill/>
          <a:ln cap="flat" cmpd="sng" w="20625">
            <a:solidFill>
              <a:srgbClr val="FFFFFF"/>
            </a:solidFill>
            <a:prstDash val="solid"/>
            <a:round/>
            <a:headEnd len="sm" w="sm" type="none"/>
            <a:tailEnd len="sm" w="sm" type="none"/>
          </a:ln>
        </p:spPr>
      </p:cxnSp>
      <p:cxnSp>
        <p:nvCxnSpPr>
          <p:cNvPr id="560" name="Google Shape;560;p28"/>
          <p:cNvCxnSpPr/>
          <p:nvPr/>
        </p:nvCxnSpPr>
        <p:spPr>
          <a:xfrm flipH="1">
            <a:off x="2779712" y="2781300"/>
            <a:ext cx="1873251" cy="1588"/>
          </a:xfrm>
          <a:prstGeom prst="straightConnector1">
            <a:avLst/>
          </a:prstGeom>
          <a:noFill/>
          <a:ln cap="flat" cmpd="sng" w="9525">
            <a:solidFill>
              <a:srgbClr val="000000"/>
            </a:solidFill>
            <a:prstDash val="solid"/>
            <a:round/>
            <a:headEnd len="sm" w="sm" type="none"/>
            <a:tailEnd len="sm" w="sm" type="none"/>
          </a:ln>
        </p:spPr>
      </p:cxnSp>
      <p:cxnSp>
        <p:nvCxnSpPr>
          <p:cNvPr id="561" name="Google Shape;561;p28"/>
          <p:cNvCxnSpPr/>
          <p:nvPr/>
        </p:nvCxnSpPr>
        <p:spPr>
          <a:xfrm flipH="1">
            <a:off x="2622549" y="3198812"/>
            <a:ext cx="2030414" cy="1589"/>
          </a:xfrm>
          <a:prstGeom prst="straightConnector1">
            <a:avLst/>
          </a:prstGeom>
          <a:noFill/>
          <a:ln cap="flat" cmpd="sng" w="9525">
            <a:solidFill>
              <a:srgbClr val="000000"/>
            </a:solidFill>
            <a:prstDash val="solid"/>
            <a:round/>
            <a:headEnd len="sm" w="sm" type="none"/>
            <a:tailEnd len="sm" w="sm" type="none"/>
          </a:ln>
        </p:spPr>
      </p:cxnSp>
      <p:sp>
        <p:nvSpPr>
          <p:cNvPr id="562" name="Google Shape;562;p28"/>
          <p:cNvSpPr/>
          <p:nvPr/>
        </p:nvSpPr>
        <p:spPr>
          <a:xfrm>
            <a:off x="3108325" y="3400425"/>
            <a:ext cx="1544638" cy="166688"/>
          </a:xfrm>
          <a:custGeom>
            <a:rect b="b" l="l" r="r" t="t"/>
            <a:pathLst>
              <a:path extrusionOk="0" h="21600" w="21600">
                <a:moveTo>
                  <a:pt x="21600" y="0"/>
                </a:moveTo>
                <a:lnTo>
                  <a:pt x="0" y="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63" name="Google Shape;563;p28"/>
          <p:cNvCxnSpPr/>
          <p:nvPr/>
        </p:nvCxnSpPr>
        <p:spPr>
          <a:xfrm flipH="1">
            <a:off x="3871912" y="3760787"/>
            <a:ext cx="781051" cy="1589"/>
          </a:xfrm>
          <a:prstGeom prst="straightConnector1">
            <a:avLst/>
          </a:prstGeom>
          <a:noFill/>
          <a:ln cap="flat" cmpd="sng" w="9525">
            <a:solidFill>
              <a:srgbClr val="000000"/>
            </a:solidFill>
            <a:prstDash val="solid"/>
            <a:round/>
            <a:headEnd len="sm" w="sm" type="none"/>
            <a:tailEnd len="sm" w="sm" type="none"/>
          </a:ln>
        </p:spPr>
      </p:cxnSp>
      <p:cxnSp>
        <p:nvCxnSpPr>
          <p:cNvPr id="564" name="Google Shape;564;p28"/>
          <p:cNvCxnSpPr/>
          <p:nvPr/>
        </p:nvCxnSpPr>
        <p:spPr>
          <a:xfrm flipH="1">
            <a:off x="4316412" y="4094162"/>
            <a:ext cx="336551" cy="1589"/>
          </a:xfrm>
          <a:prstGeom prst="straightConnector1">
            <a:avLst/>
          </a:prstGeom>
          <a:noFill/>
          <a:ln cap="flat" cmpd="sng" w="9525">
            <a:solidFill>
              <a:srgbClr val="000000"/>
            </a:solidFill>
            <a:prstDash val="solid"/>
            <a:round/>
            <a:headEnd len="sm" w="sm" type="none"/>
            <a:tailEnd len="sm" w="sm" type="none"/>
          </a:ln>
        </p:spPr>
      </p:cxnSp>
      <p:cxnSp>
        <p:nvCxnSpPr>
          <p:cNvPr id="565" name="Google Shape;565;p28"/>
          <p:cNvCxnSpPr/>
          <p:nvPr/>
        </p:nvCxnSpPr>
        <p:spPr>
          <a:xfrm flipH="1">
            <a:off x="3871912" y="4325937"/>
            <a:ext cx="781051" cy="1589"/>
          </a:xfrm>
          <a:prstGeom prst="straightConnector1">
            <a:avLst/>
          </a:prstGeom>
          <a:noFill/>
          <a:ln cap="flat" cmpd="sng" w="9525">
            <a:solidFill>
              <a:srgbClr val="000000"/>
            </a:solidFill>
            <a:prstDash val="solid"/>
            <a:round/>
            <a:headEnd len="sm" w="sm" type="none"/>
            <a:tailEnd len="sm" w="sm" type="none"/>
          </a:ln>
        </p:spPr>
      </p:cxnSp>
      <p:cxnSp>
        <p:nvCxnSpPr>
          <p:cNvPr id="566" name="Google Shape;566;p28"/>
          <p:cNvCxnSpPr/>
          <p:nvPr/>
        </p:nvCxnSpPr>
        <p:spPr>
          <a:xfrm flipH="1">
            <a:off x="3741737" y="4556124"/>
            <a:ext cx="911226" cy="1589"/>
          </a:xfrm>
          <a:prstGeom prst="straightConnector1">
            <a:avLst/>
          </a:prstGeom>
          <a:noFill/>
          <a:ln cap="flat" cmpd="sng" w="9525">
            <a:solidFill>
              <a:srgbClr val="000000"/>
            </a:solidFill>
            <a:prstDash val="solid"/>
            <a:round/>
            <a:headEnd len="sm" w="sm" type="none"/>
            <a:tailEnd len="sm" w="sm" type="none"/>
          </a:ln>
        </p:spPr>
      </p:cxnSp>
      <p:sp>
        <p:nvSpPr>
          <p:cNvPr id="567" name="Google Shape;567;p28"/>
          <p:cNvSpPr/>
          <p:nvPr/>
        </p:nvSpPr>
        <p:spPr>
          <a:xfrm>
            <a:off x="2794000" y="3567112"/>
            <a:ext cx="609600" cy="98426"/>
          </a:xfrm>
          <a:custGeom>
            <a:rect b="b" l="l" r="r" t="t"/>
            <a:pathLst>
              <a:path extrusionOk="0" h="21600" w="21600">
                <a:moveTo>
                  <a:pt x="0" y="21600"/>
                </a:moveTo>
                <a:lnTo>
                  <a:pt x="0" y="0"/>
                </a:lnTo>
                <a:lnTo>
                  <a:pt x="21600"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68" name="Google Shape;568;p28"/>
          <p:cNvCxnSpPr/>
          <p:nvPr/>
        </p:nvCxnSpPr>
        <p:spPr>
          <a:xfrm flipH="1" rot="10800000">
            <a:off x="2843212" y="3203575"/>
            <a:ext cx="250826" cy="201613"/>
          </a:xfrm>
          <a:prstGeom prst="straightConnector1">
            <a:avLst/>
          </a:prstGeom>
          <a:noFill/>
          <a:ln cap="flat" cmpd="sng" w="9525">
            <a:solidFill>
              <a:srgbClr val="000000"/>
            </a:solidFill>
            <a:prstDash val="solid"/>
            <a:round/>
            <a:headEnd len="sm" w="sm" type="none"/>
            <a:tailEnd len="sm" w="sm" type="none"/>
          </a:ln>
        </p:spPr>
      </p:cxnSp>
      <p:cxnSp>
        <p:nvCxnSpPr>
          <p:cNvPr id="569" name="Google Shape;569;p28"/>
          <p:cNvCxnSpPr/>
          <p:nvPr/>
        </p:nvCxnSpPr>
        <p:spPr>
          <a:xfrm flipH="1">
            <a:off x="1316037" y="1801812"/>
            <a:ext cx="2020888" cy="1589"/>
          </a:xfrm>
          <a:prstGeom prst="straightConnector1">
            <a:avLst/>
          </a:prstGeom>
          <a:noFill/>
          <a:ln cap="flat" cmpd="sng" w="9525">
            <a:solidFill>
              <a:srgbClr val="000000"/>
            </a:solidFill>
            <a:prstDash val="solid"/>
            <a:round/>
            <a:headEnd len="sm" w="sm" type="none"/>
            <a:tailEnd len="sm" w="sm" type="none"/>
          </a:ln>
        </p:spPr>
      </p:cxnSp>
      <p:sp>
        <p:nvSpPr>
          <p:cNvPr id="570" name="Google Shape;570;p28"/>
          <p:cNvSpPr/>
          <p:nvPr/>
        </p:nvSpPr>
        <p:spPr>
          <a:xfrm>
            <a:off x="1365250" y="1993900"/>
            <a:ext cx="1971675" cy="585788"/>
          </a:xfrm>
          <a:custGeom>
            <a:rect b="b" l="l" r="r" t="t"/>
            <a:pathLst>
              <a:path extrusionOk="0" h="21600" w="21600">
                <a:moveTo>
                  <a:pt x="21600" y="0"/>
                </a:moveTo>
                <a:lnTo>
                  <a:pt x="7528" y="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1" name="Google Shape;571;p28"/>
          <p:cNvSpPr/>
          <p:nvPr/>
        </p:nvSpPr>
        <p:spPr>
          <a:xfrm>
            <a:off x="1603375" y="2187575"/>
            <a:ext cx="1733550" cy="387350"/>
          </a:xfrm>
          <a:custGeom>
            <a:rect b="b" l="l" r="r" t="t"/>
            <a:pathLst>
              <a:path extrusionOk="0" h="21600" w="21600">
                <a:moveTo>
                  <a:pt x="21600" y="0"/>
                </a:moveTo>
                <a:lnTo>
                  <a:pt x="5592" y="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2" name="Google Shape;572;p28"/>
          <p:cNvSpPr/>
          <p:nvPr/>
        </p:nvSpPr>
        <p:spPr>
          <a:xfrm>
            <a:off x="1827212" y="2381250"/>
            <a:ext cx="1509713" cy="193675"/>
          </a:xfrm>
          <a:custGeom>
            <a:rect b="b" l="l" r="r" t="t"/>
            <a:pathLst>
              <a:path extrusionOk="0" h="21600" w="21600">
                <a:moveTo>
                  <a:pt x="21600" y="0"/>
                </a:moveTo>
                <a:lnTo>
                  <a:pt x="3212" y="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73" name="Google Shape;573;p28"/>
          <p:cNvCxnSpPr/>
          <p:nvPr/>
        </p:nvCxnSpPr>
        <p:spPr>
          <a:xfrm flipH="1">
            <a:off x="2047874" y="2565400"/>
            <a:ext cx="1289051" cy="1588"/>
          </a:xfrm>
          <a:prstGeom prst="straightConnector1">
            <a:avLst/>
          </a:prstGeom>
          <a:noFill/>
          <a:ln cap="flat" cmpd="sng" w="9525">
            <a:solidFill>
              <a:srgbClr val="000000"/>
            </a:solidFill>
            <a:prstDash val="solid"/>
            <a:round/>
            <a:headEnd len="sm" w="sm" type="none"/>
            <a:tailEnd len="sm" w="sm" type="none"/>
          </a:ln>
        </p:spPr>
      </p:cxnSp>
      <p:sp>
        <p:nvSpPr>
          <p:cNvPr id="574" name="Google Shape;574;p28"/>
          <p:cNvSpPr txBox="1"/>
          <p:nvPr/>
        </p:nvSpPr>
        <p:spPr>
          <a:xfrm>
            <a:off x="942975" y="6323012"/>
            <a:ext cx="1480543" cy="18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(c) Sagittal section</a:t>
            </a:r>
            <a:endParaRPr/>
          </a:p>
        </p:txBody>
      </p:sp>
      <p:sp>
        <p:nvSpPr>
          <p:cNvPr id="575" name="Google Shape;575;p28"/>
          <p:cNvSpPr txBox="1"/>
          <p:nvPr/>
        </p:nvSpPr>
        <p:spPr>
          <a:xfrm>
            <a:off x="2517396" y="6172838"/>
            <a:ext cx="3333063"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29"/>
          <p:cNvSpPr txBox="1"/>
          <p:nvPr>
            <p:ph idx="4294967295" type="sldNum"/>
          </p:nvPr>
        </p:nvSpPr>
        <p:spPr>
          <a:xfrm>
            <a:off x="8842092" y="6324600"/>
            <a:ext cx="301909"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81" name="Google Shape;581;p29"/>
          <p:cNvSpPr txBox="1"/>
          <p:nvPr>
            <p:ph idx="4294967295" type="title"/>
          </p:nvPr>
        </p:nvSpPr>
        <p:spPr>
          <a:xfrm>
            <a:off x="-3073401" y="-76201"/>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Puberty</a:t>
            </a:r>
            <a:endParaRPr/>
          </a:p>
        </p:txBody>
      </p:sp>
      <p:sp>
        <p:nvSpPr>
          <p:cNvPr id="582" name="Google Shape;582;p29"/>
          <p:cNvSpPr txBox="1"/>
          <p:nvPr>
            <p:ph idx="4294967295" type="body"/>
          </p:nvPr>
        </p:nvSpPr>
        <p:spPr>
          <a:xfrm>
            <a:off x="381000" y="1066800"/>
            <a:ext cx="8458200" cy="5791200"/>
          </a:xfrm>
          <a:prstGeom prst="rect">
            <a:avLst/>
          </a:prstGeom>
          <a:noFill/>
          <a:ln>
            <a:noFill/>
          </a:ln>
        </p:spPr>
        <p:txBody>
          <a:bodyPr anchorCtr="0" anchor="t" bIns="45700" lIns="45700" spcFirstLastPara="1" rIns="45700" wrap="square" tIns="45700">
            <a:normAutofit/>
          </a:bodyPr>
          <a:lstStyle/>
          <a:p>
            <a:pPr indent="-342900" lvl="0" marL="342900" rtl="0" algn="just">
              <a:lnSpc>
                <a:spcPct val="10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Female puberty(thelarche, pubarche , menarche )</a:t>
            </a:r>
            <a:endParaRPr/>
          </a:p>
          <a:p>
            <a:pPr indent="-342900" lvl="0" marL="342900" rtl="0" algn="just">
              <a:lnSpc>
                <a:spcPct val="100000"/>
              </a:lnSpc>
              <a:spcBef>
                <a:spcPts val="60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triggered by rising levels of gonadotropin-releasing hormone </a:t>
            </a:r>
            <a:r>
              <a:rPr b="1" lang="en-US"/>
              <a:t>(GnRH)</a:t>
            </a:r>
            <a:endParaRPr/>
          </a:p>
          <a:p>
            <a:pPr indent="-285750" lvl="1" marL="742950" rtl="0" algn="just">
              <a:lnSpc>
                <a:spcPct val="10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stimulates anterior lobe of pituitary to produce </a:t>
            </a:r>
            <a:endParaRPr/>
          </a:p>
          <a:p>
            <a:pPr indent="-228600" lvl="2" marL="1143000" rtl="0" algn="just">
              <a:lnSpc>
                <a:spcPct val="10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follicle-stimulating hormone (FSH) </a:t>
            </a:r>
            <a:endParaRPr/>
          </a:p>
          <a:p>
            <a:pPr indent="-228600" lvl="2" marL="1143000" rtl="0" algn="just">
              <a:lnSpc>
                <a:spcPct val="10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luteinizing hormone (LH)</a:t>
            </a:r>
            <a:endParaRPr/>
          </a:p>
          <a:p>
            <a:pPr indent="-342900" lvl="0" marL="342900" rtl="0" algn="just">
              <a:lnSpc>
                <a:spcPct val="100000"/>
              </a:lnSpc>
              <a:spcBef>
                <a:spcPts val="600"/>
              </a:spcBef>
              <a:spcAft>
                <a:spcPts val="0"/>
              </a:spcAft>
              <a:buClr>
                <a:srgbClr val="000000"/>
              </a:buClr>
              <a:buSzPts val="2400"/>
              <a:buFont typeface="Times New Roman"/>
              <a:buChar char="•"/>
            </a:pPr>
            <a:r>
              <a:rPr b="1" lang="en-US">
                <a:solidFill>
                  <a:srgbClr val="000000"/>
                </a:solidFill>
                <a:latin typeface="Times New Roman"/>
                <a:ea typeface="Times New Roman"/>
                <a:cs typeface="Times New Roman"/>
                <a:sym typeface="Times New Roman"/>
              </a:rPr>
              <a:t> </a:t>
            </a:r>
            <a:r>
              <a:rPr b="0" lang="en-US"/>
              <a:t>follicle-stimulating hormone (F</a:t>
            </a:r>
            <a:r>
              <a:rPr b="1" lang="en-US">
                <a:solidFill>
                  <a:srgbClr val="000000"/>
                </a:solidFill>
                <a:latin typeface="Times New Roman"/>
                <a:ea typeface="Times New Roman"/>
                <a:cs typeface="Times New Roman"/>
                <a:sym typeface="Times New Roman"/>
              </a:rPr>
              <a:t>SH) </a:t>
            </a:r>
            <a:r>
              <a:rPr b="0" lang="en-US"/>
              <a:t>stimulates developing ovarian follicles and they begin to secrete estrogen, progesterone, inhibin, and a small amount of androgen</a:t>
            </a:r>
            <a:endParaRPr/>
          </a:p>
          <a:p>
            <a:pPr indent="-342900" lvl="0" marL="342900" rtl="0" algn="just">
              <a:lnSpc>
                <a:spcPct val="100000"/>
              </a:lnSpc>
              <a:spcBef>
                <a:spcPts val="600"/>
              </a:spcBef>
              <a:spcAft>
                <a:spcPts val="0"/>
              </a:spcAft>
              <a:buClr>
                <a:srgbClr val="000000"/>
              </a:buClr>
              <a:buSzPts val="2400"/>
              <a:buFont typeface="Times New Roman"/>
              <a:buChar char="•"/>
            </a:pPr>
            <a:r>
              <a:rPr b="1" lang="en-US">
                <a:solidFill>
                  <a:srgbClr val="000000"/>
                </a:solidFill>
                <a:latin typeface="Times New Roman"/>
                <a:ea typeface="Times New Roman"/>
                <a:cs typeface="Times New Roman"/>
                <a:sym typeface="Times New Roman"/>
              </a:rPr>
              <a:t>estrogens</a:t>
            </a:r>
            <a:r>
              <a:rPr b="0" lang="en-US"/>
              <a:t> are feminizing hormones with widespread effects on the body</a:t>
            </a:r>
            <a:endParaRPr b="0"/>
          </a:p>
          <a:p>
            <a:pPr indent="-285750" lvl="1" marL="742950" rtl="0" algn="just">
              <a:lnSpc>
                <a:spcPct val="10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estradiol (most abundant), estriol, and estrone</a:t>
            </a:r>
            <a:endParaRPr/>
          </a:p>
        </p:txBody>
      </p:sp>
      <p:grpSp>
        <p:nvGrpSpPr>
          <p:cNvPr id="583" name="Google Shape;583;p29"/>
          <p:cNvGrpSpPr/>
          <p:nvPr/>
        </p:nvGrpSpPr>
        <p:grpSpPr>
          <a:xfrm>
            <a:off x="133190" y="5513953"/>
            <a:ext cx="980384" cy="1007354"/>
            <a:chOff x="-1" y="-2"/>
            <a:chExt cx="980383" cy="1007352"/>
          </a:xfrm>
        </p:grpSpPr>
        <p:sp>
          <p:nvSpPr>
            <p:cNvPr id="584" name="Google Shape;584;p29"/>
            <p:cNvSpPr/>
            <p:nvPr/>
          </p:nvSpPr>
          <p:spPr>
            <a:xfrm>
              <a:off x="-1" y="-2"/>
              <a:ext cx="980383" cy="100735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85" name="Google Shape;585;p29"/>
            <p:cNvSpPr/>
            <p:nvPr/>
          </p:nvSpPr>
          <p:spPr>
            <a:xfrm>
              <a:off x="165066" y="169588"/>
              <a:ext cx="650367" cy="668157"/>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86" name="Google Shape;586;p29"/>
            <p:cNvGrpSpPr/>
            <p:nvPr/>
          </p:nvGrpSpPr>
          <p:grpSpPr>
            <a:xfrm>
              <a:off x="142130" y="146024"/>
              <a:ext cx="696268" cy="715343"/>
              <a:chOff x="-1" y="-1"/>
              <a:chExt cx="696267" cy="715342"/>
            </a:xfrm>
          </p:grpSpPr>
          <p:sp>
            <p:nvSpPr>
              <p:cNvPr id="587" name="Google Shape;587;p29"/>
              <p:cNvSpPr/>
              <p:nvPr/>
            </p:nvSpPr>
            <p:spPr>
              <a:xfrm>
                <a:off x="-1" y="-1"/>
                <a:ext cx="696263" cy="71533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88" name="Google Shape;588;p29"/>
              <p:cNvPicPr preferRelativeResize="0"/>
              <p:nvPr/>
            </p:nvPicPr>
            <p:blipFill rotWithShape="1">
              <a:blip r:embed="rId3">
                <a:alphaModFix/>
              </a:blip>
              <a:srcRect b="0" l="0" r="0" t="0"/>
              <a:stretch/>
            </p:blipFill>
            <p:spPr>
              <a:xfrm>
                <a:off x="2" y="-1"/>
                <a:ext cx="696264" cy="715342"/>
              </a:xfrm>
              <a:prstGeom prst="rect">
                <a:avLst/>
              </a:prstGeom>
              <a:noFill/>
              <a:ln>
                <a:noFill/>
              </a:ln>
            </p:spPr>
          </p:pic>
        </p:grpSp>
      </p:grpSp>
      <p:sp>
        <p:nvSpPr>
          <p:cNvPr id="589" name="Google Shape;589;p29"/>
          <p:cNvSpPr txBox="1"/>
          <p:nvPr/>
        </p:nvSpPr>
        <p:spPr>
          <a:xfrm>
            <a:off x="1428711" y="5574333"/>
            <a:ext cx="7441129" cy="1143007"/>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What  is the difference between boy and girls puberty?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3"/>
                                        </p:tgtEl>
                                        <p:attrNameLst>
                                          <p:attrName>style.visibility</p:attrName>
                                        </p:attrNameLst>
                                      </p:cBhvr>
                                      <p:to>
                                        <p:strVal val="visible"/>
                                      </p:to>
                                    </p:set>
                                    <p:anim calcmode="lin" valueType="num">
                                      <p:cBhvr additive="base">
                                        <p:cTn dur="300"/>
                                        <p:tgtEl>
                                          <p:spTgt spid="583"/>
                                        </p:tgtEl>
                                        <p:attrNameLst>
                                          <p:attrName>ppt_w</p:attrName>
                                        </p:attrNameLst>
                                      </p:cBhvr>
                                      <p:tavLst>
                                        <p:tav fmla="" tm="0">
                                          <p:val>
                                            <p:strVal val="0"/>
                                          </p:val>
                                        </p:tav>
                                        <p:tav fmla="" tm="100000">
                                          <p:val>
                                            <p:strVal val="#ppt_w"/>
                                          </p:val>
                                        </p:tav>
                                      </p:tavLst>
                                    </p:anim>
                                    <p:anim calcmode="lin" valueType="num">
                                      <p:cBhvr additive="base">
                                        <p:cTn dur="300"/>
                                        <p:tgtEl>
                                          <p:spTgt spid="58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3"/>
          <p:cNvSpPr txBox="1"/>
          <p:nvPr>
            <p:ph idx="4294967295" type="sldNum"/>
          </p:nvPr>
        </p:nvSpPr>
        <p:spPr>
          <a:xfrm>
            <a:off x="8940975" y="6324600"/>
            <a:ext cx="245400"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52" name="Google Shape;52;p3"/>
          <p:cNvSpPr txBox="1"/>
          <p:nvPr>
            <p:ph idx="4294967295" type="title"/>
          </p:nvPr>
        </p:nvSpPr>
        <p:spPr>
          <a:xfrm>
            <a:off x="-1016002" y="76198"/>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600"/>
              <a:buFont typeface="Arial"/>
              <a:buNone/>
            </a:pPr>
            <a:r>
              <a:rPr b="1" lang="en-US"/>
              <a:t>Female Reproductive System</a:t>
            </a:r>
            <a:endParaRPr/>
          </a:p>
        </p:txBody>
      </p:sp>
      <p:sp>
        <p:nvSpPr>
          <p:cNvPr id="53" name="Google Shape;53;p3"/>
          <p:cNvSpPr txBox="1"/>
          <p:nvPr>
            <p:ph idx="4294967295" type="body"/>
          </p:nvPr>
        </p:nvSpPr>
        <p:spPr>
          <a:xfrm>
            <a:off x="482600" y="1282700"/>
            <a:ext cx="8839200" cy="5410200"/>
          </a:xfrm>
          <a:prstGeom prst="rect">
            <a:avLst/>
          </a:prstGeom>
          <a:noFill/>
          <a:ln>
            <a:noFill/>
          </a:ln>
        </p:spPr>
        <p:txBody>
          <a:bodyPr anchorCtr="0" anchor="t" bIns="45700" lIns="45700" spcFirstLastPara="1" rIns="45700" wrap="square" tIns="45700">
            <a:normAutofit/>
          </a:bodyPr>
          <a:lstStyle/>
          <a:p>
            <a:pPr indent="-158750" lvl="1" marL="742950" rtl="0" algn="l">
              <a:lnSpc>
                <a:spcPct val="80000"/>
              </a:lnSpc>
              <a:spcBef>
                <a:spcPts val="0"/>
              </a:spcBef>
              <a:spcAft>
                <a:spcPts val="0"/>
              </a:spcAft>
              <a:buClr>
                <a:srgbClr val="000000"/>
              </a:buClr>
              <a:buSzPts val="2000"/>
              <a:buFont typeface="Arial"/>
              <a:buNone/>
            </a:pPr>
            <a:r>
              <a:t/>
            </a:r>
            <a:endParaRPr sz="2000">
              <a:solidFill>
                <a:srgbClr val="000000"/>
              </a:solidFill>
            </a:endParaRPr>
          </a:p>
          <a:p>
            <a:pPr indent="-158750" lvl="1" marL="742950" rtl="0" algn="l">
              <a:lnSpc>
                <a:spcPct val="8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80000"/>
              </a:lnSpc>
              <a:spcBef>
                <a:spcPts val="500"/>
              </a:spcBef>
              <a:spcAft>
                <a:spcPts val="0"/>
              </a:spcAft>
              <a:buClr>
                <a:srgbClr val="000000"/>
              </a:buClr>
              <a:buSzPts val="2400"/>
              <a:buFont typeface="Arial"/>
              <a:buChar char="•"/>
            </a:pPr>
            <a:r>
              <a:rPr b="1" lang="en-US">
                <a:solidFill>
                  <a:srgbClr val="000000"/>
                </a:solidFill>
              </a:rPr>
              <a:t>internal genitalia</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ovaries</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uterine tubes</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uterus and vagina</a:t>
            </a:r>
            <a:endParaRPr/>
          </a:p>
          <a:p>
            <a:pPr indent="-158750" lvl="1" marL="742950" rtl="0" algn="l">
              <a:lnSpc>
                <a:spcPct val="10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external genitalia</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clitoris </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labia minora</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labia majora</a:t>
            </a:r>
            <a:endParaRPr/>
          </a:p>
          <a:p>
            <a:pPr indent="-158750" lvl="1" marL="742950" rtl="0" algn="l">
              <a:lnSpc>
                <a:spcPct val="100000"/>
              </a:lnSpc>
              <a:spcBef>
                <a:spcPts val="0"/>
              </a:spcBef>
              <a:spcAft>
                <a:spcPts val="0"/>
              </a:spcAft>
              <a:buClr>
                <a:srgbClr val="000000"/>
              </a:buClr>
              <a:buSzPts val="2000"/>
              <a:buFont typeface="Arial"/>
              <a:buNone/>
            </a:pPr>
            <a:r>
              <a:t/>
            </a:r>
            <a:endParaRPr sz="2000">
              <a:solidFill>
                <a:srgbClr val="000000"/>
              </a:solidFill>
            </a:endParaRPr>
          </a:p>
        </p:txBody>
      </p:sp>
      <p:grpSp>
        <p:nvGrpSpPr>
          <p:cNvPr id="54" name="Google Shape;54;p3"/>
          <p:cNvGrpSpPr/>
          <p:nvPr/>
        </p:nvGrpSpPr>
        <p:grpSpPr>
          <a:xfrm>
            <a:off x="-74261" y="6205461"/>
            <a:ext cx="12248974" cy="755704"/>
            <a:chOff x="-2" y="-1"/>
            <a:chExt cx="12248973" cy="755703"/>
          </a:xfrm>
        </p:grpSpPr>
        <p:sp>
          <p:nvSpPr>
            <p:cNvPr id="55" name="Google Shape;55;p3"/>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56" name="Google Shape;56;p3"/>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57" name="Google Shape;57;p3"/>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58" name="Google Shape;58;p3"/>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30"/>
          <p:cNvSpPr txBox="1"/>
          <p:nvPr>
            <p:ph idx="4294967295" type="sldNum"/>
          </p:nvPr>
        </p:nvSpPr>
        <p:spPr>
          <a:xfrm>
            <a:off x="8842092" y="6324600"/>
            <a:ext cx="301909"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95" name="Google Shape;595;p30"/>
          <p:cNvSpPr txBox="1"/>
          <p:nvPr>
            <p:ph idx="4294967295" type="title"/>
          </p:nvPr>
        </p:nvSpPr>
        <p:spPr>
          <a:xfrm>
            <a:off x="-2667001" y="-88901"/>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 climacteric</a:t>
            </a:r>
            <a:endParaRPr/>
          </a:p>
        </p:txBody>
      </p:sp>
      <p:sp>
        <p:nvSpPr>
          <p:cNvPr id="596" name="Google Shape;596;p30"/>
          <p:cNvSpPr txBox="1"/>
          <p:nvPr>
            <p:ph idx="4294967295" type="body"/>
          </p:nvPr>
        </p:nvSpPr>
        <p:spPr>
          <a:xfrm>
            <a:off x="381000" y="1066800"/>
            <a:ext cx="8458200" cy="5791200"/>
          </a:xfrm>
          <a:prstGeom prst="rect">
            <a:avLst/>
          </a:prstGeom>
          <a:noFill/>
          <a:ln>
            <a:noFill/>
          </a:ln>
        </p:spPr>
        <p:txBody>
          <a:bodyPr anchorCtr="0" anchor="t" bIns="45700" lIns="45700" spcFirstLastPara="1" rIns="45700" wrap="square" tIns="45700">
            <a:normAutofit/>
          </a:bodyPr>
          <a:lstStyle/>
          <a:p>
            <a:pPr indent="-342900" lvl="0" marL="342900" rtl="0" algn="just">
              <a:lnSpc>
                <a:spcPct val="10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Female climacteric -midlife change in hormone secretion </a:t>
            </a:r>
            <a:endParaRPr/>
          </a:p>
          <a:p>
            <a:pPr indent="-285750" lvl="1" marL="742950" rtl="0" algn="l">
              <a:lnSpc>
                <a:spcPct val="9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accompanied by </a:t>
            </a:r>
            <a:r>
              <a:rPr b="1" lang="en-US"/>
              <a:t>menopause</a:t>
            </a:r>
            <a:r>
              <a:rPr lang="en-US">
                <a:solidFill>
                  <a:srgbClr val="000000"/>
                </a:solidFill>
                <a:latin typeface="Times New Roman"/>
                <a:ea typeface="Times New Roman"/>
                <a:cs typeface="Times New Roman"/>
                <a:sym typeface="Times New Roman"/>
              </a:rPr>
              <a:t> – cessation of menstruation</a:t>
            </a:r>
            <a:endParaRPr/>
          </a:p>
          <a:p>
            <a:pPr indent="-133350" lvl="1" marL="742950" rtl="0" algn="l">
              <a:lnSpc>
                <a:spcPct val="90000"/>
              </a:lnSpc>
              <a:spcBef>
                <a:spcPts val="0"/>
              </a:spcBef>
              <a:spcAft>
                <a:spcPts val="0"/>
              </a:spcAft>
              <a:buClr>
                <a:srgbClr val="000000"/>
              </a:buClr>
              <a:buSzPts val="2400"/>
              <a:buFont typeface="Times New Roman"/>
              <a:buNone/>
            </a:pPr>
            <a:r>
              <a:t/>
            </a:r>
            <a:endParaRPr>
              <a:solidFill>
                <a:srgbClr val="000000"/>
              </a:solidFill>
              <a:latin typeface="Times New Roman"/>
              <a:ea typeface="Times New Roman"/>
              <a:cs typeface="Times New Roman"/>
              <a:sym typeface="Times New Roman"/>
            </a:endParaRPr>
          </a:p>
          <a:p>
            <a:pPr indent="-342900" lvl="0" marL="342900" rtl="0" algn="l">
              <a:lnSpc>
                <a:spcPct val="90000"/>
              </a:lnSpc>
              <a:spcBef>
                <a:spcPts val="40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female born with about 2 million eggs, climacteric begins when there are about 1000 follicles left</a:t>
            </a:r>
            <a:endParaRPr/>
          </a:p>
        </p:txBody>
      </p:sp>
      <p:grpSp>
        <p:nvGrpSpPr>
          <p:cNvPr id="597" name="Google Shape;597;p30"/>
          <p:cNvGrpSpPr/>
          <p:nvPr/>
        </p:nvGrpSpPr>
        <p:grpSpPr>
          <a:xfrm>
            <a:off x="374490" y="3686360"/>
            <a:ext cx="980384" cy="1007353"/>
            <a:chOff x="-1" y="-2"/>
            <a:chExt cx="980383" cy="1007352"/>
          </a:xfrm>
        </p:grpSpPr>
        <p:sp>
          <p:nvSpPr>
            <p:cNvPr id="598" name="Google Shape;598;p30"/>
            <p:cNvSpPr/>
            <p:nvPr/>
          </p:nvSpPr>
          <p:spPr>
            <a:xfrm>
              <a:off x="-1" y="-2"/>
              <a:ext cx="980383" cy="100735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99" name="Google Shape;599;p30"/>
            <p:cNvSpPr/>
            <p:nvPr/>
          </p:nvSpPr>
          <p:spPr>
            <a:xfrm>
              <a:off x="165066" y="169588"/>
              <a:ext cx="650367" cy="668157"/>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600" name="Google Shape;600;p30"/>
            <p:cNvGrpSpPr/>
            <p:nvPr/>
          </p:nvGrpSpPr>
          <p:grpSpPr>
            <a:xfrm>
              <a:off x="142130" y="146024"/>
              <a:ext cx="696268" cy="715343"/>
              <a:chOff x="-1" y="-1"/>
              <a:chExt cx="696267" cy="715342"/>
            </a:xfrm>
          </p:grpSpPr>
          <p:sp>
            <p:nvSpPr>
              <p:cNvPr id="601" name="Google Shape;601;p30"/>
              <p:cNvSpPr/>
              <p:nvPr/>
            </p:nvSpPr>
            <p:spPr>
              <a:xfrm>
                <a:off x="-1" y="-1"/>
                <a:ext cx="696263" cy="71533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602" name="Google Shape;602;p30"/>
              <p:cNvPicPr preferRelativeResize="0"/>
              <p:nvPr/>
            </p:nvPicPr>
            <p:blipFill rotWithShape="1">
              <a:blip r:embed="rId3">
                <a:alphaModFix/>
              </a:blip>
              <a:srcRect b="0" l="0" r="0" t="0"/>
              <a:stretch/>
            </p:blipFill>
            <p:spPr>
              <a:xfrm>
                <a:off x="2" y="-1"/>
                <a:ext cx="696264" cy="715342"/>
              </a:xfrm>
              <a:prstGeom prst="rect">
                <a:avLst/>
              </a:prstGeom>
              <a:noFill/>
              <a:ln>
                <a:noFill/>
              </a:ln>
            </p:spPr>
          </p:pic>
        </p:grpSp>
      </p:grpSp>
      <p:sp>
        <p:nvSpPr>
          <p:cNvPr id="603" name="Google Shape;603;p30"/>
          <p:cNvSpPr txBox="1"/>
          <p:nvPr/>
        </p:nvSpPr>
        <p:spPr>
          <a:xfrm>
            <a:off x="1339811" y="4202734"/>
            <a:ext cx="7441129" cy="1143006"/>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Describe the  principal cause of female climacteric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 changes?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97"/>
                                        </p:tgtEl>
                                        <p:attrNameLst>
                                          <p:attrName>style.visibility</p:attrName>
                                        </p:attrNameLst>
                                      </p:cBhvr>
                                      <p:to>
                                        <p:strVal val="visible"/>
                                      </p:to>
                                    </p:set>
                                    <p:anim calcmode="lin" valueType="num">
                                      <p:cBhvr additive="base">
                                        <p:cTn dur="300"/>
                                        <p:tgtEl>
                                          <p:spTgt spid="597"/>
                                        </p:tgtEl>
                                        <p:attrNameLst>
                                          <p:attrName>ppt_w</p:attrName>
                                        </p:attrNameLst>
                                      </p:cBhvr>
                                      <p:tavLst>
                                        <p:tav fmla="" tm="0">
                                          <p:val>
                                            <p:strVal val="0"/>
                                          </p:val>
                                        </p:tav>
                                        <p:tav fmla="" tm="100000">
                                          <p:val>
                                            <p:strVal val="#ppt_w"/>
                                          </p:val>
                                        </p:tav>
                                      </p:tavLst>
                                    </p:anim>
                                    <p:anim calcmode="lin" valueType="num">
                                      <p:cBhvr additive="base">
                                        <p:cTn dur="300"/>
                                        <p:tgtEl>
                                          <p:spTgt spid="59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grpSp>
        <p:nvGrpSpPr>
          <p:cNvPr id="608" name="Google Shape;608;p31"/>
          <p:cNvGrpSpPr/>
          <p:nvPr/>
        </p:nvGrpSpPr>
        <p:grpSpPr>
          <a:xfrm>
            <a:off x="-74262" y="6205459"/>
            <a:ext cx="12248975" cy="755705"/>
            <a:chOff x="-1" y="-1"/>
            <a:chExt cx="12248974" cy="755704"/>
          </a:xfrm>
        </p:grpSpPr>
        <p:sp>
          <p:nvSpPr>
            <p:cNvPr id="609" name="Google Shape;609;p31"/>
            <p:cNvSpPr/>
            <p:nvPr/>
          </p:nvSpPr>
          <p:spPr>
            <a:xfrm>
              <a:off x="2797115" y="18572"/>
              <a:ext cx="9451858"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610" name="Google Shape;610;p31"/>
            <p:cNvSpPr/>
            <p:nvPr/>
          </p:nvSpPr>
          <p:spPr>
            <a:xfrm>
              <a:off x="58514" y="16861"/>
              <a:ext cx="2922821" cy="738842"/>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611" name="Google Shape;611;p31"/>
            <p:cNvPicPr preferRelativeResize="0"/>
            <p:nvPr/>
          </p:nvPicPr>
          <p:blipFill rotWithShape="1">
            <a:blip r:embed="rId3">
              <a:alphaModFix/>
            </a:blip>
            <a:srcRect b="0" l="0" r="0" t="0"/>
            <a:stretch/>
          </p:blipFill>
          <p:spPr>
            <a:xfrm>
              <a:off x="-1" y="-1"/>
              <a:ext cx="704329" cy="613873"/>
            </a:xfrm>
            <a:prstGeom prst="rect">
              <a:avLst/>
            </a:prstGeom>
            <a:noFill/>
            <a:ln>
              <a:noFill/>
            </a:ln>
          </p:spPr>
        </p:pic>
        <p:sp>
          <p:nvSpPr>
            <p:cNvPr id="612" name="Google Shape;612;p31"/>
            <p:cNvSpPr txBox="1"/>
            <p:nvPr/>
          </p:nvSpPr>
          <p:spPr>
            <a:xfrm>
              <a:off x="696109" y="153868"/>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image4.png" id="613" name="Google Shape;613;p31"/>
          <p:cNvPicPr preferRelativeResize="0"/>
          <p:nvPr/>
        </p:nvPicPr>
        <p:blipFill rotWithShape="1">
          <a:blip r:embed="rId4">
            <a:alphaModFix/>
          </a:blip>
          <a:srcRect b="0" l="0" r="0" t="0"/>
          <a:stretch/>
        </p:blipFill>
        <p:spPr>
          <a:xfrm>
            <a:off x="-468127" y="1678943"/>
            <a:ext cx="10080254" cy="3900712"/>
          </a:xfrm>
          <a:prstGeom prst="rect">
            <a:avLst/>
          </a:prstGeom>
          <a:noFill/>
          <a:ln>
            <a:noFill/>
          </a:ln>
        </p:spPr>
      </p:pic>
      <p:sp>
        <p:nvSpPr>
          <p:cNvPr id="614" name="Google Shape;614;p31"/>
          <p:cNvSpPr txBox="1"/>
          <p:nvPr/>
        </p:nvSpPr>
        <p:spPr>
          <a:xfrm>
            <a:off x="516928" y="236474"/>
            <a:ext cx="3715942" cy="7239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Arial"/>
                <a:ea typeface="Arial"/>
                <a:cs typeface="Arial"/>
                <a:sym typeface="Arial"/>
              </a:rPr>
              <a:t>CASE STUDY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32"/>
          <p:cNvSpPr/>
          <p:nvPr/>
        </p:nvSpPr>
        <p:spPr>
          <a:xfrm>
            <a:off x="-4175" y="872738"/>
            <a:ext cx="9152350" cy="4920639"/>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sp>
        <p:nvSpPr>
          <p:cNvPr id="620" name="Google Shape;620;p32"/>
          <p:cNvSpPr txBox="1"/>
          <p:nvPr/>
        </p:nvSpPr>
        <p:spPr>
          <a:xfrm>
            <a:off x="249700" y="1425763"/>
            <a:ext cx="8644600" cy="4006474"/>
          </a:xfrm>
          <a:prstGeom prst="rect">
            <a:avLst/>
          </a:prstGeom>
          <a:noFill/>
          <a:ln>
            <a:noFill/>
          </a:ln>
        </p:spPr>
        <p:txBody>
          <a:bodyPr anchorCtr="0" anchor="ctr" bIns="38125" lIns="38125" spcFirstLastPara="1" rIns="38125" wrap="square" tIns="38125">
            <a:spAutoFit/>
          </a:bodyPr>
          <a:lstStyle/>
          <a:p>
            <a:pPr indent="-444500" lvl="0" marL="403277" marR="0" rtl="0" algn="l">
              <a:lnSpc>
                <a:spcPct val="150000"/>
              </a:lnSpc>
              <a:spcBef>
                <a:spcPts val="0"/>
              </a:spcBef>
              <a:spcAft>
                <a:spcPts val="0"/>
              </a:spcAft>
              <a:buClr>
                <a:srgbClr val="F1F1F1"/>
              </a:buClr>
              <a:buSzPts val="7000"/>
              <a:buFont typeface="Times New Roman"/>
              <a:buChar char="◆"/>
            </a:pPr>
            <a:r>
              <a:rPr b="1" i="0" lang="en-US" sz="7000" u="none" cap="none" strike="noStrike">
                <a:solidFill>
                  <a:srgbClr val="F1F1F1"/>
                </a:solidFill>
                <a:latin typeface="Times New Roman"/>
                <a:ea typeface="Times New Roman"/>
                <a:cs typeface="Times New Roman"/>
                <a:sym typeface="Times New Roman"/>
              </a:rPr>
              <a:t> </a:t>
            </a:r>
            <a:r>
              <a:rPr b="1" i="0" lang="en-US" sz="3700" u="none" cap="none" strike="noStrike">
                <a:solidFill>
                  <a:srgbClr val="F1F1F1"/>
                </a:solidFill>
                <a:latin typeface="Times New Roman"/>
                <a:ea typeface="Times New Roman"/>
                <a:cs typeface="Times New Roman"/>
                <a:sym typeface="Times New Roman"/>
              </a:rPr>
              <a:t>Reference: </a:t>
            </a:r>
            <a:endParaRPr b="0" i="0" sz="3700" u="none" cap="none" strike="noStrike">
              <a:solidFill>
                <a:srgbClr val="000000"/>
              </a:solidFill>
              <a:latin typeface="Arial"/>
              <a:ea typeface="Arial"/>
              <a:cs typeface="Arial"/>
              <a:sym typeface="Arial"/>
            </a:endParaRPr>
          </a:p>
          <a:p>
            <a:pPr indent="-403277" lvl="0" marL="403277" marR="0" rtl="0" algn="l">
              <a:lnSpc>
                <a:spcPct val="150000"/>
              </a:lnSpc>
              <a:spcBef>
                <a:spcPts val="1500"/>
              </a:spcBef>
              <a:spcAft>
                <a:spcPts val="0"/>
              </a:spcAft>
              <a:buClr>
                <a:srgbClr val="F1F1F1"/>
              </a:buClr>
              <a:buSzPts val="2400"/>
              <a:buFont typeface="Times New Roman"/>
              <a:buChar char="◆"/>
            </a:pPr>
            <a:r>
              <a:rPr b="1" i="0" lang="en-US" sz="2400" u="none" cap="none" strike="noStrike">
                <a:solidFill>
                  <a:srgbClr val="F1F1F1"/>
                </a:solidFill>
                <a:latin typeface="Times New Roman"/>
                <a:ea typeface="Times New Roman"/>
                <a:cs typeface="Times New Roman"/>
                <a:sym typeface="Times New Roman"/>
              </a:rPr>
              <a:t>Saladin, Anatomy &amp; Physiology, McGraw Hill, New York,2018</a:t>
            </a:r>
            <a:endParaRPr/>
          </a:p>
          <a:p>
            <a:pPr indent="-403277" lvl="0" marL="403277" marR="0" rtl="0" algn="l">
              <a:lnSpc>
                <a:spcPct val="150000"/>
              </a:lnSpc>
              <a:spcBef>
                <a:spcPts val="1500"/>
              </a:spcBef>
              <a:spcAft>
                <a:spcPts val="0"/>
              </a:spcAft>
              <a:buClr>
                <a:srgbClr val="F1F1F1"/>
              </a:buClr>
              <a:buSzPts val="2400"/>
              <a:buFont typeface="Times New Roman"/>
              <a:buChar char="◆"/>
            </a:pPr>
            <a:r>
              <a:rPr b="1" i="0" lang="en-US" sz="2400" u="none" cap="none" strike="noStrike">
                <a:solidFill>
                  <a:srgbClr val="F1F1F1"/>
                </a:solidFill>
                <a:latin typeface="Times New Roman"/>
                <a:ea typeface="Times New Roman"/>
                <a:cs typeface="Times New Roman"/>
                <a:sym typeface="Times New Roman"/>
              </a:rPr>
              <a:t>National center for case study teaching in science. https://sciencecases.lib.buffalo.edu/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4"/>
          <p:cNvSpPr/>
          <p:nvPr/>
        </p:nvSpPr>
        <p:spPr>
          <a:xfrm>
            <a:off x="3667581" y="5686957"/>
            <a:ext cx="4765293" cy="57061"/>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4F4F4"/>
              </a:buClr>
              <a:buSzPts val="1800"/>
              <a:buFont typeface="Trebuchet MS"/>
              <a:buNone/>
            </a:pPr>
            <a:r>
              <a:t/>
            </a:r>
            <a:endParaRPr b="0" i="0" sz="1800" u="none" cap="none" strike="noStrike">
              <a:solidFill>
                <a:srgbClr val="F4F4F4"/>
              </a:solidFill>
              <a:latin typeface="Trebuchet MS"/>
              <a:ea typeface="Trebuchet MS"/>
              <a:cs typeface="Trebuchet MS"/>
              <a:sym typeface="Trebuchet MS"/>
            </a:endParaRPr>
          </a:p>
        </p:txBody>
      </p:sp>
      <p:grpSp>
        <p:nvGrpSpPr>
          <p:cNvPr id="64" name="Google Shape;64;p4"/>
          <p:cNvGrpSpPr/>
          <p:nvPr/>
        </p:nvGrpSpPr>
        <p:grpSpPr>
          <a:xfrm>
            <a:off x="-74261" y="6205461"/>
            <a:ext cx="12248974" cy="755704"/>
            <a:chOff x="-2" y="-1"/>
            <a:chExt cx="12248973" cy="755703"/>
          </a:xfrm>
        </p:grpSpPr>
        <p:sp>
          <p:nvSpPr>
            <p:cNvPr id="65" name="Google Shape;65;p4"/>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66" name="Google Shape;66;p4"/>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67" name="Google Shape;67;p4"/>
            <p:cNvPicPr preferRelativeResize="0"/>
            <p:nvPr/>
          </p:nvPicPr>
          <p:blipFill rotWithShape="1">
            <a:blip r:embed="rId4">
              <a:alphaModFix/>
            </a:blip>
            <a:srcRect b="0" l="0" r="0" t="0"/>
            <a:stretch/>
          </p:blipFill>
          <p:spPr>
            <a:xfrm>
              <a:off x="-2" y="-1"/>
              <a:ext cx="704329" cy="613872"/>
            </a:xfrm>
            <a:prstGeom prst="rect">
              <a:avLst/>
            </a:prstGeom>
            <a:noFill/>
            <a:ln>
              <a:noFill/>
            </a:ln>
          </p:spPr>
        </p:pic>
        <p:sp>
          <p:nvSpPr>
            <p:cNvPr id="68" name="Google Shape;68;p4"/>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creen Shot 2020-09-13 at 15.44.45.png" id="69" name="Google Shape;69;p4"/>
          <p:cNvPicPr preferRelativeResize="0"/>
          <p:nvPr/>
        </p:nvPicPr>
        <p:blipFill rotWithShape="1">
          <a:blip r:embed="rId5">
            <a:alphaModFix/>
          </a:blip>
          <a:srcRect b="0" l="0" r="0" t="0"/>
          <a:stretch/>
        </p:blipFill>
        <p:spPr>
          <a:xfrm>
            <a:off x="517822" y="352921"/>
            <a:ext cx="8331201" cy="5549901"/>
          </a:xfrm>
          <a:prstGeom prst="rect">
            <a:avLst/>
          </a:prstGeom>
          <a:noFill/>
          <a:ln>
            <a:noFill/>
          </a:ln>
        </p:spPr>
      </p:pic>
      <p:sp>
        <p:nvSpPr>
          <p:cNvPr id="70" name="Google Shape;70;p4"/>
          <p:cNvSpPr txBox="1"/>
          <p:nvPr/>
        </p:nvSpPr>
        <p:spPr>
          <a:xfrm>
            <a:off x="2457616" y="5854089"/>
            <a:ext cx="4228768"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Ronald W. Dudek , High-Yield Gross Anatomy , McGraw Hill, 2015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5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grpSp>
        <p:nvGrpSpPr>
          <p:cNvPr id="75" name="Google Shape;75;p5"/>
          <p:cNvGrpSpPr/>
          <p:nvPr/>
        </p:nvGrpSpPr>
        <p:grpSpPr>
          <a:xfrm>
            <a:off x="-74261" y="6205461"/>
            <a:ext cx="12248974" cy="755704"/>
            <a:chOff x="-2" y="-1"/>
            <a:chExt cx="12248973" cy="755703"/>
          </a:xfrm>
        </p:grpSpPr>
        <p:sp>
          <p:nvSpPr>
            <p:cNvPr id="76" name="Google Shape;76;p5"/>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77" name="Google Shape;77;p5"/>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78" name="Google Shape;78;p5"/>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79" name="Google Shape;79;p5"/>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pic>
        <p:nvPicPr>
          <p:cNvPr descr="Screen Shot 2020-09-13 at 15.45.06.png" id="80" name="Google Shape;80;p5"/>
          <p:cNvPicPr preferRelativeResize="0"/>
          <p:nvPr/>
        </p:nvPicPr>
        <p:blipFill rotWithShape="1">
          <a:blip r:embed="rId4">
            <a:alphaModFix/>
          </a:blip>
          <a:srcRect b="0" l="0" r="0" t="0"/>
          <a:stretch/>
        </p:blipFill>
        <p:spPr>
          <a:xfrm>
            <a:off x="0" y="347364"/>
            <a:ext cx="9144000" cy="5535607"/>
          </a:xfrm>
          <a:prstGeom prst="rect">
            <a:avLst/>
          </a:prstGeom>
          <a:noFill/>
          <a:ln>
            <a:noFill/>
          </a:ln>
        </p:spPr>
      </p:pic>
      <p:sp>
        <p:nvSpPr>
          <p:cNvPr id="81" name="Google Shape;81;p5"/>
          <p:cNvSpPr txBox="1"/>
          <p:nvPr/>
        </p:nvSpPr>
        <p:spPr>
          <a:xfrm>
            <a:off x="1537674" y="5216586"/>
            <a:ext cx="4228769"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Ronald W. Dudek , High-Yield Gross Anatomy , McGraw Hill, 2015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6"/>
          <p:cNvSpPr txBox="1"/>
          <p:nvPr>
            <p:ph idx="4294967295" type="sldNum"/>
          </p:nvPr>
        </p:nvSpPr>
        <p:spPr>
          <a:xfrm>
            <a:off x="8940975" y="6324600"/>
            <a:ext cx="245400"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87" name="Google Shape;87;p6"/>
          <p:cNvSpPr txBox="1"/>
          <p:nvPr>
            <p:ph idx="4294967295" type="title"/>
          </p:nvPr>
        </p:nvSpPr>
        <p:spPr>
          <a:xfrm>
            <a:off x="-2590802" y="12698"/>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600"/>
              <a:buFont typeface="Arial"/>
              <a:buNone/>
            </a:pPr>
            <a:r>
              <a:rPr b="1" lang="en-US"/>
              <a:t>The Ovaries</a:t>
            </a:r>
            <a:endParaRPr/>
          </a:p>
        </p:txBody>
      </p:sp>
      <p:sp>
        <p:nvSpPr>
          <p:cNvPr id="88" name="Google Shape;88;p6"/>
          <p:cNvSpPr txBox="1"/>
          <p:nvPr>
            <p:ph idx="4294967295" type="body"/>
          </p:nvPr>
        </p:nvSpPr>
        <p:spPr>
          <a:xfrm>
            <a:off x="472628" y="1066800"/>
            <a:ext cx="8198744" cy="54102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0" lang="en-US"/>
              <a:t>female gonads which produce </a:t>
            </a:r>
            <a:r>
              <a:rPr b="1" lang="en-US">
                <a:solidFill>
                  <a:srgbClr val="000000"/>
                </a:solidFill>
              </a:rPr>
              <a:t>egg cells (ova) </a:t>
            </a:r>
            <a:r>
              <a:rPr b="0" lang="en-US"/>
              <a:t>and </a:t>
            </a:r>
            <a:r>
              <a:rPr b="1" lang="en-US">
                <a:solidFill>
                  <a:srgbClr val="000000"/>
                </a:solidFill>
              </a:rPr>
              <a:t>sex hormones</a:t>
            </a:r>
            <a:endParaRPr/>
          </a:p>
          <a:p>
            <a:pPr indent="-215900" lvl="0" marL="342900" rtl="0" algn="l">
              <a:lnSpc>
                <a:spcPct val="100000"/>
              </a:lnSpc>
              <a:spcBef>
                <a:spcPts val="500"/>
              </a:spcBef>
              <a:spcAft>
                <a:spcPts val="0"/>
              </a:spcAft>
              <a:buClr>
                <a:srgbClr val="000000"/>
              </a:buClr>
              <a:buSzPts val="2000"/>
              <a:buFont typeface="Arial"/>
              <a:buNone/>
            </a:pPr>
            <a:r>
              <a:t/>
            </a:r>
            <a:endParaRPr sz="2000"/>
          </a:p>
          <a:p>
            <a:pPr indent="0" lvl="0" marL="0" rtl="0" algn="l">
              <a:lnSpc>
                <a:spcPct val="80000"/>
              </a:lnSpc>
              <a:spcBef>
                <a:spcPts val="500"/>
              </a:spcBef>
              <a:spcAft>
                <a:spcPts val="0"/>
              </a:spcAft>
              <a:buClr>
                <a:srgbClr val="000000"/>
              </a:buClr>
              <a:buSzPts val="2400"/>
              <a:buFont typeface="Times New Roman"/>
              <a:buNone/>
            </a:pPr>
            <a:r>
              <a:rPr b="1" lang="en-US">
                <a:solidFill>
                  <a:srgbClr val="000000"/>
                </a:solidFill>
                <a:latin typeface="Times New Roman"/>
                <a:ea typeface="Times New Roman"/>
                <a:cs typeface="Times New Roman"/>
                <a:sym typeface="Times New Roman"/>
              </a:rPr>
              <a:t>A. General Features </a:t>
            </a:r>
            <a:endParaRPr/>
          </a:p>
          <a:p>
            <a:pPr indent="0" lvl="0" marL="0" rtl="0" algn="l">
              <a:lnSpc>
                <a:spcPct val="80000"/>
              </a:lnSpc>
              <a:spcBef>
                <a:spcPts val="500"/>
              </a:spcBef>
              <a:spcAft>
                <a:spcPts val="0"/>
              </a:spcAft>
              <a:buClr>
                <a:srgbClr val="000000"/>
              </a:buClr>
              <a:buSzPts val="2400"/>
              <a:buFont typeface="Times New Roman"/>
              <a:buNone/>
            </a:pPr>
            <a:r>
              <a:t/>
            </a:r>
            <a:endParaRPr b="1">
              <a:solidFill>
                <a:srgbClr val="000000"/>
              </a:solidFill>
              <a:latin typeface="Times New Roman"/>
              <a:ea typeface="Times New Roman"/>
              <a:cs typeface="Times New Roman"/>
              <a:sym typeface="Times New Roman"/>
            </a:endParaRPr>
          </a:p>
          <a:p>
            <a:pPr indent="-342900" lvl="0" marL="342900" rtl="0" algn="just">
              <a:lnSpc>
                <a:spcPct val="100000"/>
              </a:lnSpc>
              <a:spcBef>
                <a:spcPts val="50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Almond-shaped structures, located posterior to the broad ligament. </a:t>
            </a:r>
            <a:endParaRPr/>
          </a:p>
          <a:p>
            <a:pPr indent="-342900" lvl="0" marL="342900" rtl="0" algn="just">
              <a:lnSpc>
                <a:spcPct val="100000"/>
              </a:lnSpc>
              <a:spcBef>
                <a:spcPts val="50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Attached to the lateral pelvic wall by </a:t>
            </a:r>
            <a:r>
              <a:rPr b="1" lang="en-US"/>
              <a:t>the suspensory ligament </a:t>
            </a:r>
            <a:r>
              <a:rPr lang="en-US">
                <a:solidFill>
                  <a:srgbClr val="000000"/>
                </a:solidFill>
                <a:latin typeface="Times New Roman"/>
                <a:ea typeface="Times New Roman"/>
                <a:cs typeface="Times New Roman"/>
                <a:sym typeface="Times New Roman"/>
              </a:rPr>
              <a:t>of the ovary (a region of the broad ligament), which contains the ovarian artery, vein, and nerve. </a:t>
            </a:r>
            <a:endParaRPr/>
          </a:p>
          <a:p>
            <a:pPr indent="-342900" lvl="0" marL="342900" rtl="0" algn="just">
              <a:lnSpc>
                <a:spcPct val="100000"/>
              </a:lnSpc>
              <a:spcBef>
                <a:spcPts val="50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Attached to uterus by </a:t>
            </a:r>
            <a:r>
              <a:rPr b="1" lang="en-US"/>
              <a:t>ovarian ligament</a:t>
            </a:r>
            <a:endParaRPr/>
          </a:p>
          <a:p>
            <a:pPr indent="-342900" lvl="0" marL="342900" rtl="0" algn="just">
              <a:lnSpc>
                <a:spcPct val="100000"/>
              </a:lnSpc>
              <a:spcBef>
                <a:spcPts val="50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The surface of the ovaries covered by a simple cuboidal epithelium called the</a:t>
            </a:r>
            <a:r>
              <a:rPr b="1" lang="en-US"/>
              <a:t> germinal epithelium. </a:t>
            </a:r>
            <a:endParaRPr/>
          </a:p>
        </p:txBody>
      </p:sp>
      <p:grpSp>
        <p:nvGrpSpPr>
          <p:cNvPr id="89" name="Google Shape;89;p6"/>
          <p:cNvGrpSpPr/>
          <p:nvPr/>
        </p:nvGrpSpPr>
        <p:grpSpPr>
          <a:xfrm>
            <a:off x="-74261" y="6205461"/>
            <a:ext cx="12248974" cy="755704"/>
            <a:chOff x="-2" y="-1"/>
            <a:chExt cx="12248973" cy="755703"/>
          </a:xfrm>
        </p:grpSpPr>
        <p:sp>
          <p:nvSpPr>
            <p:cNvPr id="90" name="Google Shape;90;p6"/>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91" name="Google Shape;91;p6"/>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92" name="Google Shape;92;p6"/>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93" name="Google Shape;93;p6"/>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7"/>
          <p:cNvSpPr txBox="1"/>
          <p:nvPr>
            <p:ph idx="4294967295" type="sldNum"/>
          </p:nvPr>
        </p:nvSpPr>
        <p:spPr>
          <a:xfrm>
            <a:off x="8940975" y="6324600"/>
            <a:ext cx="245400"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99" name="Google Shape;99;p7"/>
          <p:cNvSpPr txBox="1"/>
          <p:nvPr>
            <p:ph idx="4294967295" type="title"/>
          </p:nvPr>
        </p:nvSpPr>
        <p:spPr>
          <a:xfrm>
            <a:off x="-2590802" y="12698"/>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600"/>
              <a:buFont typeface="Arial"/>
              <a:buNone/>
            </a:pPr>
            <a:r>
              <a:rPr b="1" lang="en-US"/>
              <a:t>The Ovaries</a:t>
            </a:r>
            <a:endParaRPr/>
          </a:p>
        </p:txBody>
      </p:sp>
      <p:sp>
        <p:nvSpPr>
          <p:cNvPr id="100" name="Google Shape;100;p7"/>
          <p:cNvSpPr txBox="1"/>
          <p:nvPr>
            <p:ph idx="4294967295" type="body"/>
          </p:nvPr>
        </p:nvSpPr>
        <p:spPr>
          <a:xfrm>
            <a:off x="472628" y="1066800"/>
            <a:ext cx="8198744" cy="5410200"/>
          </a:xfrm>
          <a:prstGeom prst="rect">
            <a:avLst/>
          </a:prstGeom>
          <a:noFill/>
          <a:ln>
            <a:noFill/>
          </a:ln>
        </p:spPr>
        <p:txBody>
          <a:bodyPr anchorCtr="0" anchor="t" bIns="45700" lIns="45700" spcFirstLastPara="1" rIns="45700" wrap="square" tIns="45700">
            <a:normAutofit/>
          </a:bodyPr>
          <a:lstStyle/>
          <a:p>
            <a:pPr indent="0" lvl="0" marL="0" rtl="0" algn="l">
              <a:lnSpc>
                <a:spcPct val="80000"/>
              </a:lnSpc>
              <a:spcBef>
                <a:spcPts val="0"/>
              </a:spcBef>
              <a:spcAft>
                <a:spcPts val="0"/>
              </a:spcAft>
              <a:buClr>
                <a:srgbClr val="000000"/>
              </a:buClr>
              <a:buSzPts val="2400"/>
              <a:buFont typeface="Times New Roman"/>
              <a:buNone/>
            </a:pPr>
            <a:r>
              <a:t/>
            </a:r>
            <a:endParaRPr b="1">
              <a:solidFill>
                <a:srgbClr val="000000"/>
              </a:solidFill>
              <a:latin typeface="Times New Roman"/>
              <a:ea typeface="Times New Roman"/>
              <a:cs typeface="Times New Roman"/>
              <a:sym typeface="Times New Roman"/>
            </a:endParaRPr>
          </a:p>
          <a:p>
            <a:pPr indent="0" lvl="0" marL="0" rtl="0" algn="l">
              <a:lnSpc>
                <a:spcPct val="80000"/>
              </a:lnSpc>
              <a:spcBef>
                <a:spcPts val="500"/>
              </a:spcBef>
              <a:spcAft>
                <a:spcPts val="0"/>
              </a:spcAft>
              <a:buClr>
                <a:srgbClr val="000000"/>
              </a:buClr>
              <a:buSzPts val="2400"/>
              <a:buFont typeface="Times New Roman"/>
              <a:buNone/>
            </a:pPr>
            <a:r>
              <a:rPr b="1" lang="en-US">
                <a:solidFill>
                  <a:srgbClr val="000000"/>
                </a:solidFill>
                <a:latin typeface="Times New Roman"/>
                <a:ea typeface="Times New Roman"/>
                <a:cs typeface="Times New Roman"/>
                <a:sym typeface="Times New Roman"/>
              </a:rPr>
              <a:t>A. General Features </a:t>
            </a:r>
            <a:endParaRPr/>
          </a:p>
          <a:p>
            <a:pPr indent="0" lvl="0" marL="0" rtl="0" algn="l">
              <a:lnSpc>
                <a:spcPct val="80000"/>
              </a:lnSpc>
              <a:spcBef>
                <a:spcPts val="500"/>
              </a:spcBef>
              <a:spcAft>
                <a:spcPts val="0"/>
              </a:spcAft>
              <a:buClr>
                <a:srgbClr val="000000"/>
              </a:buClr>
              <a:buSzPts val="2400"/>
              <a:buFont typeface="Times New Roman"/>
              <a:buNone/>
            </a:pPr>
            <a:r>
              <a:t/>
            </a:r>
            <a:endParaRPr b="1">
              <a:solidFill>
                <a:srgbClr val="000000"/>
              </a:solidFill>
              <a:latin typeface="Times New Roman"/>
              <a:ea typeface="Times New Roman"/>
              <a:cs typeface="Times New Roman"/>
              <a:sym typeface="Times New Roman"/>
            </a:endParaRPr>
          </a:p>
          <a:p>
            <a:pPr indent="-342900" lvl="0" marL="342900" rtl="0" algn="just">
              <a:lnSpc>
                <a:spcPct val="100000"/>
              </a:lnSpc>
              <a:spcBef>
                <a:spcPts val="50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tunica albuginea capsule</a:t>
            </a:r>
            <a:endParaRPr sz="2000"/>
          </a:p>
          <a:p>
            <a:pPr indent="-342900" lvl="0" marL="342900" rtl="0" algn="just">
              <a:lnSpc>
                <a:spcPct val="100000"/>
              </a:lnSpc>
              <a:spcBef>
                <a:spcPts val="50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outer cortex - germ cells develop</a:t>
            </a:r>
            <a:endParaRPr/>
          </a:p>
          <a:p>
            <a:pPr indent="-342900" lvl="0" marL="342900" rtl="0" algn="just">
              <a:lnSpc>
                <a:spcPct val="100000"/>
              </a:lnSpc>
              <a:spcBef>
                <a:spcPts val="50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inner medulla occupied by major arteries and veins</a:t>
            </a:r>
            <a:endParaRPr/>
          </a:p>
          <a:p>
            <a:pPr indent="-342900" lvl="0" marL="342900" rtl="0" algn="just">
              <a:lnSpc>
                <a:spcPct val="100000"/>
              </a:lnSpc>
              <a:spcBef>
                <a:spcPts val="50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lacks ducts, instead each egg develops in its own fluid-filled follicle</a:t>
            </a:r>
            <a:endParaRPr/>
          </a:p>
          <a:p>
            <a:pPr indent="-342900" lvl="0" marL="342900" rtl="0" algn="just">
              <a:lnSpc>
                <a:spcPct val="100000"/>
              </a:lnSpc>
              <a:spcBef>
                <a:spcPts val="50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ovulation – bursting of the follicle and releasing the egg</a:t>
            </a:r>
            <a:endParaRPr/>
          </a:p>
        </p:txBody>
      </p:sp>
      <p:grpSp>
        <p:nvGrpSpPr>
          <p:cNvPr id="101" name="Google Shape;101;p7"/>
          <p:cNvGrpSpPr/>
          <p:nvPr/>
        </p:nvGrpSpPr>
        <p:grpSpPr>
          <a:xfrm>
            <a:off x="-74261" y="6205461"/>
            <a:ext cx="12248974" cy="755704"/>
            <a:chOff x="-2" y="-1"/>
            <a:chExt cx="12248973" cy="755703"/>
          </a:xfrm>
        </p:grpSpPr>
        <p:sp>
          <p:nvSpPr>
            <p:cNvPr id="102" name="Google Shape;102;p7"/>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03" name="Google Shape;103;p7"/>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04" name="Google Shape;104;p7"/>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105" name="Google Shape;105;p7"/>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8"/>
          <p:cNvSpPr txBox="1"/>
          <p:nvPr>
            <p:ph idx="4294967295" type="sldNum"/>
          </p:nvPr>
        </p:nvSpPr>
        <p:spPr>
          <a:xfrm>
            <a:off x="8940975" y="6324600"/>
            <a:ext cx="245400" cy="375227"/>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Arial"/>
              <a:buNone/>
            </a:pPr>
            <a:fld id="{00000000-1234-1234-1234-123412341234}" type="slidenum">
              <a:rPr lang="en-US" sz="2000">
                <a:solidFill>
                  <a:srgbClr val="000000"/>
                </a:solidFill>
              </a:rPr>
              <a:t>‹#›</a:t>
            </a:fld>
            <a:endParaRPr/>
          </a:p>
        </p:txBody>
      </p:sp>
      <p:sp>
        <p:nvSpPr>
          <p:cNvPr id="111" name="Google Shape;111;p8"/>
          <p:cNvSpPr txBox="1"/>
          <p:nvPr>
            <p:ph idx="4294967295" type="title"/>
          </p:nvPr>
        </p:nvSpPr>
        <p:spPr>
          <a:xfrm>
            <a:off x="-2590802" y="12698"/>
            <a:ext cx="9144004" cy="1143004"/>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600"/>
              <a:buFont typeface="Arial"/>
              <a:buNone/>
            </a:pPr>
            <a:r>
              <a:rPr b="1" lang="en-US"/>
              <a:t>The Ovaries</a:t>
            </a:r>
            <a:endParaRPr/>
          </a:p>
        </p:txBody>
      </p:sp>
      <p:sp>
        <p:nvSpPr>
          <p:cNvPr id="112" name="Google Shape;112;p8"/>
          <p:cNvSpPr txBox="1"/>
          <p:nvPr>
            <p:ph idx="4294967295" type="body"/>
          </p:nvPr>
        </p:nvSpPr>
        <p:spPr>
          <a:xfrm>
            <a:off x="472628" y="1066800"/>
            <a:ext cx="8198744" cy="5410200"/>
          </a:xfrm>
          <a:prstGeom prst="rect">
            <a:avLst/>
          </a:prstGeom>
          <a:noFill/>
          <a:ln>
            <a:noFill/>
          </a:ln>
        </p:spPr>
        <p:txBody>
          <a:bodyPr anchorCtr="0" anchor="t" bIns="45700" lIns="45700" spcFirstLastPara="1" rIns="45700" wrap="square" tIns="45700">
            <a:normAutofit/>
          </a:bodyPr>
          <a:lstStyle/>
          <a:p>
            <a:pPr indent="0" lvl="0" marL="0" rtl="0" algn="l">
              <a:lnSpc>
                <a:spcPct val="80000"/>
              </a:lnSpc>
              <a:spcBef>
                <a:spcPts val="0"/>
              </a:spcBef>
              <a:spcAft>
                <a:spcPts val="0"/>
              </a:spcAft>
              <a:buClr>
                <a:srgbClr val="000000"/>
              </a:buClr>
              <a:buSzPts val="2400"/>
              <a:buFont typeface="Times New Roman"/>
              <a:buNone/>
            </a:pPr>
            <a:r>
              <a:t/>
            </a:r>
            <a:endParaRPr b="1">
              <a:solidFill>
                <a:srgbClr val="000000"/>
              </a:solidFill>
              <a:latin typeface="Times New Roman"/>
              <a:ea typeface="Times New Roman"/>
              <a:cs typeface="Times New Roman"/>
              <a:sym typeface="Times New Roman"/>
            </a:endParaRPr>
          </a:p>
          <a:p>
            <a:pPr indent="0" lvl="0" marL="0" rtl="0" algn="l">
              <a:lnSpc>
                <a:spcPct val="80000"/>
              </a:lnSpc>
              <a:spcBef>
                <a:spcPts val="500"/>
              </a:spcBef>
              <a:spcAft>
                <a:spcPts val="0"/>
              </a:spcAft>
              <a:buClr>
                <a:srgbClr val="000000"/>
              </a:buClr>
              <a:buSzPts val="2400"/>
              <a:buFont typeface="Times New Roman"/>
              <a:buNone/>
            </a:pPr>
            <a:r>
              <a:rPr b="1" lang="en-US">
                <a:solidFill>
                  <a:srgbClr val="000000"/>
                </a:solidFill>
                <a:latin typeface="Times New Roman"/>
                <a:ea typeface="Times New Roman"/>
                <a:cs typeface="Times New Roman"/>
                <a:sym typeface="Times New Roman"/>
              </a:rPr>
              <a:t>B. Arterial Supply. </a:t>
            </a:r>
            <a:endParaRPr/>
          </a:p>
          <a:p>
            <a:pPr indent="0" lvl="0" marL="0" rtl="0" algn="l">
              <a:lnSpc>
                <a:spcPct val="80000"/>
              </a:lnSpc>
              <a:spcBef>
                <a:spcPts val="500"/>
              </a:spcBef>
              <a:spcAft>
                <a:spcPts val="0"/>
              </a:spcAft>
              <a:buClr>
                <a:srgbClr val="000000"/>
              </a:buClr>
              <a:buSzPts val="2400"/>
              <a:buFont typeface="Times New Roman"/>
              <a:buNone/>
            </a:pPr>
            <a:r>
              <a:rPr lang="en-US">
                <a:solidFill>
                  <a:srgbClr val="000000"/>
                </a:solidFill>
                <a:latin typeface="Times New Roman"/>
                <a:ea typeface="Times New Roman"/>
                <a:cs typeface="Times New Roman"/>
                <a:sym typeface="Times New Roman"/>
              </a:rPr>
              <a:t>from the </a:t>
            </a:r>
            <a:r>
              <a:rPr b="1" lang="en-US"/>
              <a:t>ovarian arteries,</a:t>
            </a:r>
            <a:r>
              <a:rPr lang="en-US">
                <a:solidFill>
                  <a:srgbClr val="000000"/>
                </a:solidFill>
                <a:latin typeface="Times New Roman"/>
                <a:ea typeface="Times New Roman"/>
                <a:cs typeface="Times New Roman"/>
                <a:sym typeface="Times New Roman"/>
              </a:rPr>
              <a:t> which arise from the </a:t>
            </a:r>
            <a:r>
              <a:rPr b="1" lang="en-US"/>
              <a:t>abdominal aorta</a:t>
            </a:r>
            <a:r>
              <a:rPr lang="en-US">
                <a:solidFill>
                  <a:srgbClr val="000000"/>
                </a:solidFill>
                <a:latin typeface="Times New Roman"/>
                <a:ea typeface="Times New Roman"/>
                <a:cs typeface="Times New Roman"/>
                <a:sym typeface="Times New Roman"/>
              </a:rPr>
              <a:t>, and ascending branches of the </a:t>
            </a:r>
            <a:r>
              <a:rPr b="1" lang="en-US"/>
              <a:t>uterine arteries</a:t>
            </a:r>
            <a:r>
              <a:rPr lang="en-US">
                <a:solidFill>
                  <a:srgbClr val="000000"/>
                </a:solidFill>
                <a:latin typeface="Times New Roman"/>
                <a:ea typeface="Times New Roman"/>
                <a:cs typeface="Times New Roman"/>
                <a:sym typeface="Times New Roman"/>
              </a:rPr>
              <a:t>, which arise from the </a:t>
            </a:r>
            <a:r>
              <a:rPr b="1" lang="en-US"/>
              <a:t>internal iliac artery.</a:t>
            </a:r>
            <a:r>
              <a:rPr lang="en-US">
                <a:solidFill>
                  <a:srgbClr val="000000"/>
                </a:solidFill>
                <a:latin typeface="Times New Roman"/>
                <a:ea typeface="Times New Roman"/>
                <a:cs typeface="Times New Roman"/>
                <a:sym typeface="Times New Roman"/>
              </a:rPr>
              <a:t> </a:t>
            </a:r>
            <a:endParaRPr/>
          </a:p>
          <a:p>
            <a:pPr indent="0" lvl="0" marL="0" rtl="0" algn="l">
              <a:lnSpc>
                <a:spcPct val="100000"/>
              </a:lnSpc>
              <a:spcBef>
                <a:spcPts val="1200"/>
              </a:spcBef>
              <a:spcAft>
                <a:spcPts val="0"/>
              </a:spcAft>
              <a:buClr>
                <a:srgbClr val="000000"/>
              </a:buClr>
              <a:buSzPts val="2400"/>
              <a:buFont typeface="Times New Roman"/>
              <a:buNone/>
            </a:pPr>
            <a:r>
              <a:t/>
            </a:r>
            <a:endParaRPr>
              <a:solidFill>
                <a:srgbClr val="000000"/>
              </a:solidFill>
              <a:latin typeface="Times New Roman"/>
              <a:ea typeface="Times New Roman"/>
              <a:cs typeface="Times New Roman"/>
              <a:sym typeface="Times New Roman"/>
            </a:endParaRPr>
          </a:p>
          <a:p>
            <a:pPr indent="0" lvl="0" marL="0" rtl="0" algn="l">
              <a:lnSpc>
                <a:spcPct val="100000"/>
              </a:lnSpc>
              <a:spcBef>
                <a:spcPts val="1200"/>
              </a:spcBef>
              <a:spcAft>
                <a:spcPts val="0"/>
              </a:spcAft>
              <a:buClr>
                <a:srgbClr val="000000"/>
              </a:buClr>
              <a:buSzPts val="2400"/>
              <a:buFont typeface="Times New Roman"/>
              <a:buNone/>
            </a:pPr>
            <a:r>
              <a:rPr b="1" lang="en-US"/>
              <a:t>C. Venous Drainage. </a:t>
            </a:r>
            <a:endParaRPr b="1"/>
          </a:p>
          <a:p>
            <a:pPr indent="0" lvl="0" marL="0" rtl="0" algn="l">
              <a:lnSpc>
                <a:spcPct val="100000"/>
              </a:lnSpc>
              <a:spcBef>
                <a:spcPts val="1200"/>
              </a:spcBef>
              <a:spcAft>
                <a:spcPts val="0"/>
              </a:spcAft>
              <a:buClr>
                <a:srgbClr val="000000"/>
              </a:buClr>
              <a:buSzPts val="2400"/>
              <a:buFont typeface="Times New Roman"/>
              <a:buNone/>
            </a:pPr>
            <a:r>
              <a:rPr lang="en-US">
                <a:solidFill>
                  <a:srgbClr val="000000"/>
                </a:solidFill>
                <a:latin typeface="Times New Roman"/>
                <a:ea typeface="Times New Roman"/>
                <a:cs typeface="Times New Roman"/>
                <a:sym typeface="Times New Roman"/>
              </a:rPr>
              <a:t>the </a:t>
            </a:r>
            <a:r>
              <a:rPr b="1" lang="en-US"/>
              <a:t>right ovarian vein </a:t>
            </a:r>
            <a:r>
              <a:rPr lang="en-US">
                <a:solidFill>
                  <a:srgbClr val="000000"/>
                </a:solidFill>
                <a:latin typeface="Times New Roman"/>
                <a:ea typeface="Times New Roman"/>
                <a:cs typeface="Times New Roman"/>
                <a:sym typeface="Times New Roman"/>
              </a:rPr>
              <a:t>(the inferior vena cava) and the </a:t>
            </a:r>
            <a:r>
              <a:rPr b="1" lang="en-US"/>
              <a:t>left ovarian vein </a:t>
            </a:r>
            <a:r>
              <a:rPr lang="en-US">
                <a:solidFill>
                  <a:srgbClr val="000000"/>
                </a:solidFill>
                <a:latin typeface="Times New Roman"/>
                <a:ea typeface="Times New Roman"/>
                <a:cs typeface="Times New Roman"/>
                <a:sym typeface="Times New Roman"/>
              </a:rPr>
              <a:t>(left renal vein).</a:t>
            </a:r>
            <a:endParaRPr/>
          </a:p>
          <a:p>
            <a:pPr indent="0" lvl="0" marL="0" rtl="0" algn="l">
              <a:lnSpc>
                <a:spcPct val="100000"/>
              </a:lnSpc>
              <a:spcBef>
                <a:spcPts val="1200"/>
              </a:spcBef>
              <a:spcAft>
                <a:spcPts val="0"/>
              </a:spcAft>
              <a:buClr>
                <a:srgbClr val="000000"/>
              </a:buClr>
              <a:buSzPts val="2400"/>
              <a:buFont typeface="Times New Roman"/>
              <a:buNone/>
            </a:pPr>
            <a:r>
              <a:rPr b="1" lang="en-US"/>
              <a:t>D. Lymph Drainage. </a:t>
            </a:r>
            <a:endParaRPr b="1"/>
          </a:p>
          <a:p>
            <a:pPr indent="0" lvl="0" marL="0" rtl="0" algn="l">
              <a:lnSpc>
                <a:spcPct val="100000"/>
              </a:lnSpc>
              <a:spcBef>
                <a:spcPts val="1200"/>
              </a:spcBef>
              <a:spcAft>
                <a:spcPts val="0"/>
              </a:spcAft>
              <a:buClr>
                <a:srgbClr val="000000"/>
              </a:buClr>
              <a:buSzPts val="2400"/>
              <a:buFont typeface="Times New Roman"/>
              <a:buNone/>
            </a:pPr>
            <a:r>
              <a:rPr lang="en-US">
                <a:solidFill>
                  <a:srgbClr val="000000"/>
                </a:solidFill>
                <a:latin typeface="Times New Roman"/>
                <a:ea typeface="Times New Roman"/>
                <a:cs typeface="Times New Roman"/>
                <a:sym typeface="Times New Roman"/>
              </a:rPr>
              <a:t>The lymph drainage of the ovary is to the </a:t>
            </a:r>
            <a:r>
              <a:rPr b="1" lang="en-US"/>
              <a:t>lateral aortic nodes</a:t>
            </a:r>
            <a:r>
              <a:rPr lang="en-US">
                <a:solidFill>
                  <a:srgbClr val="000000"/>
                </a:solidFill>
                <a:latin typeface="Times New Roman"/>
                <a:ea typeface="Times New Roman"/>
                <a:cs typeface="Times New Roman"/>
                <a:sym typeface="Times New Roman"/>
              </a:rPr>
              <a:t>. </a:t>
            </a:r>
            <a:endParaRPr/>
          </a:p>
          <a:p>
            <a:pPr indent="0" lvl="0" marL="0" rtl="0" algn="l">
              <a:lnSpc>
                <a:spcPct val="100000"/>
              </a:lnSpc>
              <a:spcBef>
                <a:spcPts val="1200"/>
              </a:spcBef>
              <a:spcAft>
                <a:spcPts val="0"/>
              </a:spcAft>
              <a:buClr>
                <a:srgbClr val="000000"/>
              </a:buClr>
              <a:buSzPts val="2400"/>
              <a:buFont typeface="Times New Roman"/>
              <a:buNone/>
            </a:pPr>
            <a:r>
              <a:t/>
            </a:r>
            <a:endParaRPr>
              <a:solidFill>
                <a:srgbClr val="000000"/>
              </a:solidFill>
              <a:latin typeface="Times New Roman"/>
              <a:ea typeface="Times New Roman"/>
              <a:cs typeface="Times New Roman"/>
              <a:sym typeface="Times New Roman"/>
            </a:endParaRPr>
          </a:p>
        </p:txBody>
      </p:sp>
      <p:grpSp>
        <p:nvGrpSpPr>
          <p:cNvPr id="113" name="Google Shape;113;p8"/>
          <p:cNvGrpSpPr/>
          <p:nvPr/>
        </p:nvGrpSpPr>
        <p:grpSpPr>
          <a:xfrm>
            <a:off x="-74261" y="6205461"/>
            <a:ext cx="12248974" cy="755704"/>
            <a:chOff x="-2" y="-1"/>
            <a:chExt cx="12248973" cy="755703"/>
          </a:xfrm>
        </p:grpSpPr>
        <p:sp>
          <p:nvSpPr>
            <p:cNvPr id="114" name="Google Shape;114;p8"/>
            <p:cNvSpPr/>
            <p:nvPr/>
          </p:nvSpPr>
          <p:spPr>
            <a:xfrm>
              <a:off x="2797115" y="18572"/>
              <a:ext cx="9451856"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115" name="Google Shape;115;p8"/>
            <p:cNvSpPr/>
            <p:nvPr/>
          </p:nvSpPr>
          <p:spPr>
            <a:xfrm>
              <a:off x="58513" y="16861"/>
              <a:ext cx="2922820" cy="738841"/>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116" name="Google Shape;116;p8"/>
            <p:cNvPicPr preferRelativeResize="0"/>
            <p:nvPr/>
          </p:nvPicPr>
          <p:blipFill rotWithShape="1">
            <a:blip r:embed="rId3">
              <a:alphaModFix/>
            </a:blip>
            <a:srcRect b="0" l="0" r="0" t="0"/>
            <a:stretch/>
          </p:blipFill>
          <p:spPr>
            <a:xfrm>
              <a:off x="-2" y="-1"/>
              <a:ext cx="704329" cy="613872"/>
            </a:xfrm>
            <a:prstGeom prst="rect">
              <a:avLst/>
            </a:prstGeom>
            <a:noFill/>
            <a:ln>
              <a:noFill/>
            </a:ln>
          </p:spPr>
        </p:pic>
        <p:sp>
          <p:nvSpPr>
            <p:cNvPr id="117" name="Google Shape;117;p8"/>
            <p:cNvSpPr txBox="1"/>
            <p:nvPr/>
          </p:nvSpPr>
          <p:spPr>
            <a:xfrm>
              <a:off x="696108" y="153867"/>
              <a:ext cx="2223692"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9"/>
          <p:cNvSpPr txBox="1"/>
          <p:nvPr>
            <p:ph idx="4294967295" type="sldNum"/>
          </p:nvPr>
        </p:nvSpPr>
        <p:spPr>
          <a:xfrm>
            <a:off x="8940976" y="6324600"/>
            <a:ext cx="203025"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123" name="Google Shape;123;p9"/>
          <p:cNvSpPr txBox="1"/>
          <p:nvPr>
            <p:ph idx="4294967295" type="title"/>
          </p:nvPr>
        </p:nvSpPr>
        <p:spPr>
          <a:xfrm>
            <a:off x="781050" y="114300"/>
            <a:ext cx="7581900" cy="7620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Anatomy of Ovary</a:t>
            </a:r>
            <a:endParaRPr/>
          </a:p>
        </p:txBody>
      </p:sp>
      <p:sp>
        <p:nvSpPr>
          <p:cNvPr id="124" name="Google Shape;124;p9"/>
          <p:cNvSpPr txBox="1"/>
          <p:nvPr/>
        </p:nvSpPr>
        <p:spPr>
          <a:xfrm>
            <a:off x="6217920" y="6232525"/>
            <a:ext cx="1813561"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28.2</a:t>
            </a:r>
            <a:endParaRPr/>
          </a:p>
        </p:txBody>
      </p:sp>
      <p:pic>
        <p:nvPicPr>
          <p:cNvPr descr="sal25693_28_02" id="125" name="Google Shape;125;p9"/>
          <p:cNvPicPr preferRelativeResize="0"/>
          <p:nvPr/>
        </p:nvPicPr>
        <p:blipFill rotWithShape="1">
          <a:blip r:embed="rId3">
            <a:alphaModFix/>
          </a:blip>
          <a:srcRect b="0" l="0" r="0" t="0"/>
          <a:stretch/>
        </p:blipFill>
        <p:spPr>
          <a:xfrm>
            <a:off x="1558925" y="1439862"/>
            <a:ext cx="6175375" cy="4792663"/>
          </a:xfrm>
          <a:prstGeom prst="rect">
            <a:avLst/>
          </a:prstGeom>
          <a:noFill/>
          <a:ln>
            <a:noFill/>
          </a:ln>
        </p:spPr>
      </p:pic>
      <p:sp>
        <p:nvSpPr>
          <p:cNvPr id="126" name="Google Shape;126;p9"/>
          <p:cNvSpPr txBox="1"/>
          <p:nvPr/>
        </p:nvSpPr>
        <p:spPr>
          <a:xfrm>
            <a:off x="1955482" y="914400"/>
            <a:ext cx="5380673" cy="20241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cxnSp>
        <p:nvCxnSpPr>
          <p:cNvPr id="127" name="Google Shape;127;p9"/>
          <p:cNvCxnSpPr/>
          <p:nvPr/>
        </p:nvCxnSpPr>
        <p:spPr>
          <a:xfrm rot="10800000">
            <a:off x="5172075" y="1474787"/>
            <a:ext cx="0" cy="479426"/>
          </a:xfrm>
          <a:prstGeom prst="straightConnector1">
            <a:avLst/>
          </a:prstGeom>
          <a:noFill/>
          <a:ln cap="flat" cmpd="sng" w="15875">
            <a:solidFill>
              <a:srgbClr val="FFFFFF"/>
            </a:solidFill>
            <a:prstDash val="solid"/>
            <a:round/>
            <a:headEnd len="sm" w="sm" type="none"/>
            <a:tailEnd len="sm" w="sm" type="none"/>
          </a:ln>
        </p:spPr>
      </p:cxnSp>
      <p:cxnSp>
        <p:nvCxnSpPr>
          <p:cNvPr id="128" name="Google Shape;128;p9"/>
          <p:cNvCxnSpPr/>
          <p:nvPr/>
        </p:nvCxnSpPr>
        <p:spPr>
          <a:xfrm>
            <a:off x="3189287" y="1770062"/>
            <a:ext cx="177801" cy="412751"/>
          </a:xfrm>
          <a:prstGeom prst="straightConnector1">
            <a:avLst/>
          </a:prstGeom>
          <a:noFill/>
          <a:ln cap="flat" cmpd="sng" w="15875">
            <a:solidFill>
              <a:srgbClr val="FFFFFF"/>
            </a:solidFill>
            <a:prstDash val="solid"/>
            <a:round/>
            <a:headEnd len="sm" w="sm" type="none"/>
            <a:tailEnd len="sm" w="sm" type="none"/>
          </a:ln>
        </p:spPr>
      </p:cxnSp>
      <p:sp>
        <p:nvSpPr>
          <p:cNvPr id="129" name="Google Shape;129;p9"/>
          <p:cNvSpPr/>
          <p:nvPr/>
        </p:nvSpPr>
        <p:spPr>
          <a:xfrm>
            <a:off x="2913062" y="1460500"/>
            <a:ext cx="276226" cy="841375"/>
          </a:xfrm>
          <a:custGeom>
            <a:rect b="b" l="l" r="r" t="t"/>
            <a:pathLst>
              <a:path extrusionOk="0" h="21600" w="21600">
                <a:moveTo>
                  <a:pt x="0" y="21600"/>
                </a:moveTo>
                <a:lnTo>
                  <a:pt x="21600" y="7946"/>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30" name="Google Shape;130;p9"/>
          <p:cNvCxnSpPr/>
          <p:nvPr/>
        </p:nvCxnSpPr>
        <p:spPr>
          <a:xfrm flipH="1" rot="10800000">
            <a:off x="4078287" y="1460499"/>
            <a:ext cx="1589" cy="666752"/>
          </a:xfrm>
          <a:prstGeom prst="straightConnector1">
            <a:avLst/>
          </a:prstGeom>
          <a:noFill/>
          <a:ln cap="flat" cmpd="sng" w="15875">
            <a:solidFill>
              <a:srgbClr val="FFFFFF"/>
            </a:solidFill>
            <a:prstDash val="solid"/>
            <a:round/>
            <a:headEnd len="sm" w="sm" type="none"/>
            <a:tailEnd len="sm" w="sm" type="none"/>
          </a:ln>
        </p:spPr>
      </p:cxnSp>
      <p:sp>
        <p:nvSpPr>
          <p:cNvPr id="131" name="Google Shape;131;p9"/>
          <p:cNvSpPr/>
          <p:nvPr/>
        </p:nvSpPr>
        <p:spPr>
          <a:xfrm>
            <a:off x="5078412" y="1349375"/>
            <a:ext cx="652463" cy="1116013"/>
          </a:xfrm>
          <a:custGeom>
            <a:rect b="b" l="l" r="r" t="t"/>
            <a:pathLst>
              <a:path extrusionOk="0" h="21600" w="21600">
                <a:moveTo>
                  <a:pt x="0" y="21600"/>
                </a:moveTo>
                <a:lnTo>
                  <a:pt x="21600" y="2309"/>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32" name="Google Shape;132;p9"/>
          <p:cNvCxnSpPr/>
          <p:nvPr/>
        </p:nvCxnSpPr>
        <p:spPr>
          <a:xfrm flipH="1" rot="10800000">
            <a:off x="7011987" y="1468437"/>
            <a:ext cx="1588" cy="839788"/>
          </a:xfrm>
          <a:prstGeom prst="straightConnector1">
            <a:avLst/>
          </a:prstGeom>
          <a:noFill/>
          <a:ln cap="flat" cmpd="sng" w="15875">
            <a:solidFill>
              <a:srgbClr val="FFFFFF"/>
            </a:solidFill>
            <a:prstDash val="solid"/>
            <a:round/>
            <a:headEnd len="sm" w="sm" type="none"/>
            <a:tailEnd len="sm" w="sm" type="none"/>
          </a:ln>
        </p:spPr>
      </p:cxnSp>
      <p:sp>
        <p:nvSpPr>
          <p:cNvPr id="133" name="Google Shape;133;p9"/>
          <p:cNvSpPr txBox="1"/>
          <p:nvPr/>
        </p:nvSpPr>
        <p:spPr>
          <a:xfrm>
            <a:off x="5554662" y="1149350"/>
            <a:ext cx="443248"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Oocyte</a:t>
            </a:r>
            <a:endParaRPr/>
          </a:p>
        </p:txBody>
      </p:sp>
      <p:sp>
        <p:nvSpPr>
          <p:cNvPr id="134" name="Google Shape;134;p9"/>
          <p:cNvSpPr txBox="1"/>
          <p:nvPr/>
        </p:nvSpPr>
        <p:spPr>
          <a:xfrm>
            <a:off x="1055687" y="2901950"/>
            <a:ext cx="485478"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Medulla</a:t>
            </a:r>
            <a:endParaRPr/>
          </a:p>
        </p:txBody>
      </p:sp>
      <p:sp>
        <p:nvSpPr>
          <p:cNvPr id="135" name="Google Shape;135;p9"/>
          <p:cNvSpPr txBox="1"/>
          <p:nvPr/>
        </p:nvSpPr>
        <p:spPr>
          <a:xfrm>
            <a:off x="1055687" y="3095625"/>
            <a:ext cx="41497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Cortex</a:t>
            </a:r>
            <a:endParaRPr/>
          </a:p>
        </p:txBody>
      </p:sp>
      <p:sp>
        <p:nvSpPr>
          <p:cNvPr id="136" name="Google Shape;136;p9"/>
          <p:cNvSpPr/>
          <p:nvPr/>
        </p:nvSpPr>
        <p:spPr>
          <a:xfrm>
            <a:off x="3540125" y="2919412"/>
            <a:ext cx="101600" cy="560388"/>
          </a:xfrm>
          <a:custGeom>
            <a:rect b="b" l="l" r="r" t="t"/>
            <a:pathLst>
              <a:path extrusionOk="0" h="21600" w="21600">
                <a:moveTo>
                  <a:pt x="21600" y="21600"/>
                </a:moveTo>
                <a:lnTo>
                  <a:pt x="0" y="21600"/>
                </a:lnTo>
                <a:lnTo>
                  <a:pt x="0" y="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 name="Google Shape;137;p9"/>
          <p:cNvSpPr/>
          <p:nvPr/>
        </p:nvSpPr>
        <p:spPr>
          <a:xfrm>
            <a:off x="1577975" y="2973387"/>
            <a:ext cx="1957388" cy="227013"/>
          </a:xfrm>
          <a:custGeom>
            <a:rect b="b" l="l" r="r" t="t"/>
            <a:pathLst>
              <a:path extrusionOk="0" h="21600" w="21600">
                <a:moveTo>
                  <a:pt x="21600" y="21600"/>
                </a:moveTo>
                <a:lnTo>
                  <a:pt x="17845" y="0"/>
                </a:lnTo>
                <a:lnTo>
                  <a:pt x="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 name="Google Shape;138;p9"/>
          <p:cNvSpPr/>
          <p:nvPr/>
        </p:nvSpPr>
        <p:spPr>
          <a:xfrm>
            <a:off x="2182812" y="3227387"/>
            <a:ext cx="549276" cy="149226"/>
          </a:xfrm>
          <a:custGeom>
            <a:rect b="b" l="l" r="r" t="t"/>
            <a:pathLst>
              <a:path extrusionOk="0" h="21600" w="21600">
                <a:moveTo>
                  <a:pt x="0" y="21600"/>
                </a:moveTo>
                <a:lnTo>
                  <a:pt x="0" y="0"/>
                </a:lnTo>
                <a:lnTo>
                  <a:pt x="21600" y="0"/>
                </a:lnTo>
                <a:lnTo>
                  <a:pt x="21600"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 name="Google Shape;139;p9"/>
          <p:cNvSpPr/>
          <p:nvPr/>
        </p:nvSpPr>
        <p:spPr>
          <a:xfrm>
            <a:off x="1514475" y="3170237"/>
            <a:ext cx="942975" cy="47626"/>
          </a:xfrm>
          <a:custGeom>
            <a:rect b="b" l="l" r="r" t="t"/>
            <a:pathLst>
              <a:path extrusionOk="0" h="21600" w="21600">
                <a:moveTo>
                  <a:pt x="0" y="0"/>
                </a:moveTo>
                <a:lnTo>
                  <a:pt x="21600" y="0"/>
                </a:lnTo>
                <a:lnTo>
                  <a:pt x="21600"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40" name="Google Shape;140;p9"/>
          <p:cNvCxnSpPr/>
          <p:nvPr/>
        </p:nvCxnSpPr>
        <p:spPr>
          <a:xfrm flipH="1">
            <a:off x="1671637" y="3549650"/>
            <a:ext cx="544513" cy="1588"/>
          </a:xfrm>
          <a:prstGeom prst="straightConnector1">
            <a:avLst/>
          </a:prstGeom>
          <a:noFill/>
          <a:ln cap="flat" cmpd="sng" w="15875">
            <a:solidFill>
              <a:srgbClr val="FFFFFF"/>
            </a:solidFill>
            <a:prstDash val="solid"/>
            <a:round/>
            <a:headEnd len="sm" w="sm" type="none"/>
            <a:tailEnd len="sm" w="sm" type="none"/>
          </a:ln>
        </p:spPr>
      </p:cxnSp>
      <p:cxnSp>
        <p:nvCxnSpPr>
          <p:cNvPr id="141" name="Google Shape;141;p9"/>
          <p:cNvCxnSpPr/>
          <p:nvPr/>
        </p:nvCxnSpPr>
        <p:spPr>
          <a:xfrm flipH="1">
            <a:off x="1622425" y="4494212"/>
            <a:ext cx="649288" cy="1589"/>
          </a:xfrm>
          <a:prstGeom prst="straightConnector1">
            <a:avLst/>
          </a:prstGeom>
          <a:noFill/>
          <a:ln cap="flat" cmpd="sng" w="15875">
            <a:solidFill>
              <a:srgbClr val="FFFFFF"/>
            </a:solidFill>
            <a:prstDash val="solid"/>
            <a:round/>
            <a:headEnd len="sm" w="sm" type="none"/>
            <a:tailEnd len="sm" w="sm" type="none"/>
          </a:ln>
        </p:spPr>
      </p:cxnSp>
      <p:cxnSp>
        <p:nvCxnSpPr>
          <p:cNvPr id="142" name="Google Shape;142;p9"/>
          <p:cNvCxnSpPr/>
          <p:nvPr/>
        </p:nvCxnSpPr>
        <p:spPr>
          <a:xfrm flipH="1">
            <a:off x="1517650" y="4127500"/>
            <a:ext cx="2838450" cy="1588"/>
          </a:xfrm>
          <a:prstGeom prst="straightConnector1">
            <a:avLst/>
          </a:prstGeom>
          <a:noFill/>
          <a:ln cap="flat" cmpd="sng" w="15875">
            <a:solidFill>
              <a:srgbClr val="FFFFFF"/>
            </a:solidFill>
            <a:prstDash val="solid"/>
            <a:round/>
            <a:headEnd len="sm" w="sm" type="none"/>
            <a:tailEnd len="sm" w="sm" type="none"/>
          </a:ln>
        </p:spPr>
      </p:cxnSp>
      <p:sp>
        <p:nvSpPr>
          <p:cNvPr id="143" name="Google Shape;143;p9"/>
          <p:cNvSpPr/>
          <p:nvPr/>
        </p:nvSpPr>
        <p:spPr>
          <a:xfrm>
            <a:off x="1552575" y="3397250"/>
            <a:ext cx="1322388" cy="368300"/>
          </a:xfrm>
          <a:custGeom>
            <a:rect b="b" l="l" r="r" t="t"/>
            <a:pathLst>
              <a:path extrusionOk="0" h="21600" w="21600">
                <a:moveTo>
                  <a:pt x="0" y="21600"/>
                </a:moveTo>
                <a:lnTo>
                  <a:pt x="13075" y="21600"/>
                </a:lnTo>
                <a:lnTo>
                  <a:pt x="2160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44" name="Google Shape;144;p9"/>
          <p:cNvCxnSpPr/>
          <p:nvPr/>
        </p:nvCxnSpPr>
        <p:spPr>
          <a:xfrm>
            <a:off x="1709737" y="4494212"/>
            <a:ext cx="849313" cy="650876"/>
          </a:xfrm>
          <a:prstGeom prst="straightConnector1">
            <a:avLst/>
          </a:prstGeom>
          <a:noFill/>
          <a:ln cap="flat" cmpd="sng" w="15875">
            <a:solidFill>
              <a:srgbClr val="FFFFFF"/>
            </a:solidFill>
            <a:prstDash val="solid"/>
            <a:round/>
            <a:headEnd len="sm" w="sm" type="none"/>
            <a:tailEnd len="sm" w="sm" type="none"/>
          </a:ln>
        </p:spPr>
      </p:cxnSp>
      <p:cxnSp>
        <p:nvCxnSpPr>
          <p:cNvPr id="145" name="Google Shape;145;p9"/>
          <p:cNvCxnSpPr/>
          <p:nvPr/>
        </p:nvCxnSpPr>
        <p:spPr>
          <a:xfrm>
            <a:off x="2378075" y="1458912"/>
            <a:ext cx="1588" cy="1074738"/>
          </a:xfrm>
          <a:prstGeom prst="straightConnector1">
            <a:avLst/>
          </a:prstGeom>
          <a:noFill/>
          <a:ln cap="flat" cmpd="sng" w="15875">
            <a:solidFill>
              <a:srgbClr val="FFFFFF"/>
            </a:solidFill>
            <a:prstDash val="solid"/>
            <a:round/>
            <a:headEnd len="sm" w="sm" type="none"/>
            <a:tailEnd len="sm" w="sm" type="none"/>
          </a:ln>
        </p:spPr>
      </p:cxnSp>
      <p:cxnSp>
        <p:nvCxnSpPr>
          <p:cNvPr id="146" name="Google Shape;146;p9"/>
          <p:cNvCxnSpPr/>
          <p:nvPr/>
        </p:nvCxnSpPr>
        <p:spPr>
          <a:xfrm>
            <a:off x="2378074" y="1803400"/>
            <a:ext cx="336552" cy="363538"/>
          </a:xfrm>
          <a:prstGeom prst="straightConnector1">
            <a:avLst/>
          </a:prstGeom>
          <a:noFill/>
          <a:ln cap="flat" cmpd="sng" w="15875">
            <a:solidFill>
              <a:srgbClr val="FFFFFF"/>
            </a:solidFill>
            <a:prstDash val="solid"/>
            <a:round/>
            <a:headEnd len="sm" w="sm" type="none"/>
            <a:tailEnd len="sm" w="sm" type="none"/>
          </a:ln>
        </p:spPr>
      </p:cxnSp>
      <p:cxnSp>
        <p:nvCxnSpPr>
          <p:cNvPr id="147" name="Google Shape;147;p9"/>
          <p:cNvCxnSpPr/>
          <p:nvPr/>
        </p:nvCxnSpPr>
        <p:spPr>
          <a:xfrm flipH="1">
            <a:off x="1581150" y="2190749"/>
            <a:ext cx="290513" cy="1589"/>
          </a:xfrm>
          <a:prstGeom prst="straightConnector1">
            <a:avLst/>
          </a:prstGeom>
          <a:noFill/>
          <a:ln cap="flat" cmpd="sng" w="15875">
            <a:solidFill>
              <a:srgbClr val="FFFFFF"/>
            </a:solidFill>
            <a:prstDash val="solid"/>
            <a:round/>
            <a:headEnd len="sm" w="sm" type="none"/>
            <a:tailEnd len="sm" w="sm" type="none"/>
          </a:ln>
        </p:spPr>
      </p:cxnSp>
      <p:sp>
        <p:nvSpPr>
          <p:cNvPr id="148" name="Google Shape;148;p9"/>
          <p:cNvSpPr/>
          <p:nvPr/>
        </p:nvSpPr>
        <p:spPr>
          <a:xfrm>
            <a:off x="6811962" y="2306637"/>
            <a:ext cx="517526" cy="1062038"/>
          </a:xfrm>
          <a:custGeom>
            <a:rect b="b" l="l" r="r" t="t"/>
            <a:pathLst>
              <a:path extrusionOk="0" h="21600" w="21600">
                <a:moveTo>
                  <a:pt x="0" y="2856"/>
                </a:moveTo>
                <a:lnTo>
                  <a:pt x="939" y="2191"/>
                </a:lnTo>
                <a:lnTo>
                  <a:pt x="1820" y="1636"/>
                </a:lnTo>
                <a:lnTo>
                  <a:pt x="2876" y="1137"/>
                </a:lnTo>
                <a:lnTo>
                  <a:pt x="3991" y="721"/>
                </a:lnTo>
                <a:lnTo>
                  <a:pt x="5107" y="416"/>
                </a:lnTo>
                <a:lnTo>
                  <a:pt x="6280" y="166"/>
                </a:lnTo>
                <a:lnTo>
                  <a:pt x="7454" y="28"/>
                </a:lnTo>
                <a:lnTo>
                  <a:pt x="8746" y="0"/>
                </a:lnTo>
                <a:lnTo>
                  <a:pt x="9391" y="0"/>
                </a:lnTo>
                <a:lnTo>
                  <a:pt x="9978" y="28"/>
                </a:lnTo>
                <a:lnTo>
                  <a:pt x="11387" y="166"/>
                </a:lnTo>
                <a:lnTo>
                  <a:pt x="12561" y="444"/>
                </a:lnTo>
                <a:lnTo>
                  <a:pt x="13676" y="832"/>
                </a:lnTo>
                <a:lnTo>
                  <a:pt x="14850" y="1275"/>
                </a:lnTo>
                <a:lnTo>
                  <a:pt x="15965" y="1830"/>
                </a:lnTo>
                <a:lnTo>
                  <a:pt x="16904" y="2468"/>
                </a:lnTo>
                <a:lnTo>
                  <a:pt x="17785" y="3161"/>
                </a:lnTo>
                <a:lnTo>
                  <a:pt x="18665" y="3937"/>
                </a:lnTo>
                <a:lnTo>
                  <a:pt x="19370" y="4769"/>
                </a:lnTo>
                <a:lnTo>
                  <a:pt x="20015" y="5656"/>
                </a:lnTo>
                <a:lnTo>
                  <a:pt x="20602" y="6627"/>
                </a:lnTo>
                <a:lnTo>
                  <a:pt x="21013" y="7625"/>
                </a:lnTo>
                <a:lnTo>
                  <a:pt x="21307" y="8651"/>
                </a:lnTo>
                <a:lnTo>
                  <a:pt x="21483" y="9732"/>
                </a:lnTo>
                <a:lnTo>
                  <a:pt x="21600" y="10842"/>
                </a:lnTo>
                <a:lnTo>
                  <a:pt x="21483" y="11868"/>
                </a:lnTo>
                <a:lnTo>
                  <a:pt x="21424" y="12866"/>
                </a:lnTo>
                <a:lnTo>
                  <a:pt x="21130" y="13836"/>
                </a:lnTo>
                <a:lnTo>
                  <a:pt x="20720" y="14751"/>
                </a:lnTo>
                <a:lnTo>
                  <a:pt x="20309" y="15639"/>
                </a:lnTo>
                <a:lnTo>
                  <a:pt x="19722" y="16498"/>
                </a:lnTo>
                <a:lnTo>
                  <a:pt x="19135" y="17302"/>
                </a:lnTo>
                <a:lnTo>
                  <a:pt x="18372" y="18023"/>
                </a:lnTo>
                <a:lnTo>
                  <a:pt x="17609" y="18716"/>
                </a:lnTo>
                <a:lnTo>
                  <a:pt x="16728" y="19354"/>
                </a:lnTo>
                <a:lnTo>
                  <a:pt x="15848" y="19909"/>
                </a:lnTo>
                <a:lnTo>
                  <a:pt x="14850" y="20408"/>
                </a:lnTo>
                <a:lnTo>
                  <a:pt x="13911" y="20824"/>
                </a:lnTo>
                <a:lnTo>
                  <a:pt x="12854" y="21212"/>
                </a:lnTo>
                <a:lnTo>
                  <a:pt x="11680" y="21434"/>
                </a:lnTo>
                <a:lnTo>
                  <a:pt x="10507"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 name="Google Shape;149;p9"/>
          <p:cNvSpPr/>
          <p:nvPr/>
        </p:nvSpPr>
        <p:spPr>
          <a:xfrm>
            <a:off x="2905125" y="1454150"/>
            <a:ext cx="277813" cy="839788"/>
          </a:xfrm>
          <a:custGeom>
            <a:rect b="b" l="l" r="r" t="t"/>
            <a:pathLst>
              <a:path extrusionOk="0" h="21600" w="21600">
                <a:moveTo>
                  <a:pt x="0" y="21600"/>
                </a:moveTo>
                <a:lnTo>
                  <a:pt x="21600" y="7946"/>
                </a:lnTo>
                <a:lnTo>
                  <a:pt x="2160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50" name="Google Shape;150;p9"/>
          <p:cNvCxnSpPr/>
          <p:nvPr/>
        </p:nvCxnSpPr>
        <p:spPr>
          <a:xfrm flipH="1" rot="10800000">
            <a:off x="4070350" y="1454149"/>
            <a:ext cx="1588" cy="666752"/>
          </a:xfrm>
          <a:prstGeom prst="straightConnector1">
            <a:avLst/>
          </a:prstGeom>
          <a:noFill/>
          <a:ln cap="flat" cmpd="sng" w="11100">
            <a:solidFill>
              <a:srgbClr val="000000"/>
            </a:solidFill>
            <a:prstDash val="solid"/>
            <a:round/>
            <a:headEnd len="sm" w="sm" type="none"/>
            <a:tailEnd len="sm" w="sm" type="none"/>
          </a:ln>
        </p:spPr>
      </p:cxnSp>
      <p:sp>
        <p:nvSpPr>
          <p:cNvPr id="151" name="Google Shape;151;p9"/>
          <p:cNvSpPr/>
          <p:nvPr/>
        </p:nvSpPr>
        <p:spPr>
          <a:xfrm>
            <a:off x="5072062" y="1341437"/>
            <a:ext cx="652463" cy="1123951"/>
          </a:xfrm>
          <a:custGeom>
            <a:rect b="b" l="l" r="r" t="t"/>
            <a:pathLst>
              <a:path extrusionOk="0" h="21600" w="21600">
                <a:moveTo>
                  <a:pt x="0" y="21600"/>
                </a:moveTo>
                <a:lnTo>
                  <a:pt x="21600" y="2430"/>
                </a:lnTo>
                <a:lnTo>
                  <a:pt x="2160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52" name="Google Shape;152;p9"/>
          <p:cNvCxnSpPr/>
          <p:nvPr/>
        </p:nvCxnSpPr>
        <p:spPr>
          <a:xfrm flipH="1" rot="10800000">
            <a:off x="7004049" y="1460500"/>
            <a:ext cx="1589" cy="841375"/>
          </a:xfrm>
          <a:prstGeom prst="straightConnector1">
            <a:avLst/>
          </a:prstGeom>
          <a:noFill/>
          <a:ln cap="flat" cmpd="sng" w="11100">
            <a:solidFill>
              <a:srgbClr val="000000"/>
            </a:solidFill>
            <a:prstDash val="solid"/>
            <a:round/>
            <a:headEnd len="sm" w="sm" type="none"/>
            <a:tailEnd len="sm" w="sm" type="none"/>
          </a:ln>
        </p:spPr>
      </p:cxnSp>
      <p:sp>
        <p:nvSpPr>
          <p:cNvPr id="153" name="Google Shape;153;p9"/>
          <p:cNvSpPr/>
          <p:nvPr/>
        </p:nvSpPr>
        <p:spPr>
          <a:xfrm>
            <a:off x="3532187" y="2913062"/>
            <a:ext cx="103188" cy="558801"/>
          </a:xfrm>
          <a:custGeom>
            <a:rect b="b" l="l" r="r" t="t"/>
            <a:pathLst>
              <a:path extrusionOk="0" h="21600" w="21600">
                <a:moveTo>
                  <a:pt x="21600" y="21600"/>
                </a:moveTo>
                <a:lnTo>
                  <a:pt x="0" y="21600"/>
                </a:lnTo>
                <a:lnTo>
                  <a:pt x="0" y="0"/>
                </a:lnTo>
                <a:lnTo>
                  <a:pt x="2160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 name="Google Shape;154;p9"/>
          <p:cNvSpPr/>
          <p:nvPr/>
        </p:nvSpPr>
        <p:spPr>
          <a:xfrm>
            <a:off x="2768600" y="2301875"/>
            <a:ext cx="282575" cy="101600"/>
          </a:xfrm>
          <a:custGeom>
            <a:rect b="b" l="l" r="r" t="t"/>
            <a:pathLst>
              <a:path extrusionOk="0" h="21600" w="21600">
                <a:moveTo>
                  <a:pt x="21600" y="21600"/>
                </a:moveTo>
                <a:lnTo>
                  <a:pt x="21600" y="0"/>
                </a:lnTo>
                <a:lnTo>
                  <a:pt x="0" y="0"/>
                </a:lnTo>
                <a:lnTo>
                  <a:pt x="0"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 name="Google Shape;155;p9"/>
          <p:cNvSpPr/>
          <p:nvPr/>
        </p:nvSpPr>
        <p:spPr>
          <a:xfrm>
            <a:off x="2760662" y="2293937"/>
            <a:ext cx="284163" cy="101601"/>
          </a:xfrm>
          <a:custGeom>
            <a:rect b="b" l="l" r="r" t="t"/>
            <a:pathLst>
              <a:path extrusionOk="0" h="21600" w="21600">
                <a:moveTo>
                  <a:pt x="21600" y="21600"/>
                </a:moveTo>
                <a:lnTo>
                  <a:pt x="21600" y="0"/>
                </a:lnTo>
                <a:lnTo>
                  <a:pt x="0" y="0"/>
                </a:lnTo>
                <a:lnTo>
                  <a:pt x="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 name="Google Shape;156;p9"/>
          <p:cNvSpPr/>
          <p:nvPr/>
        </p:nvSpPr>
        <p:spPr>
          <a:xfrm>
            <a:off x="3098800" y="2181225"/>
            <a:ext cx="533400" cy="101600"/>
          </a:xfrm>
          <a:custGeom>
            <a:rect b="b" l="l" r="r" t="t"/>
            <a:pathLst>
              <a:path extrusionOk="0" h="21600" w="21600">
                <a:moveTo>
                  <a:pt x="21600" y="21600"/>
                </a:moveTo>
                <a:lnTo>
                  <a:pt x="21600" y="0"/>
                </a:lnTo>
                <a:lnTo>
                  <a:pt x="0" y="0"/>
                </a:lnTo>
                <a:lnTo>
                  <a:pt x="0"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 name="Google Shape;157;p9"/>
          <p:cNvSpPr/>
          <p:nvPr/>
        </p:nvSpPr>
        <p:spPr>
          <a:xfrm>
            <a:off x="3092450" y="2173287"/>
            <a:ext cx="533400" cy="103188"/>
          </a:xfrm>
          <a:custGeom>
            <a:rect b="b" l="l" r="r" t="t"/>
            <a:pathLst>
              <a:path extrusionOk="0" h="21600" w="21600">
                <a:moveTo>
                  <a:pt x="21600" y="21600"/>
                </a:moveTo>
                <a:lnTo>
                  <a:pt x="21600" y="0"/>
                </a:lnTo>
                <a:lnTo>
                  <a:pt x="0" y="0"/>
                </a:lnTo>
                <a:lnTo>
                  <a:pt x="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 name="Google Shape;158;p9"/>
          <p:cNvSpPr/>
          <p:nvPr/>
        </p:nvSpPr>
        <p:spPr>
          <a:xfrm>
            <a:off x="3713162" y="2127250"/>
            <a:ext cx="728663" cy="103188"/>
          </a:xfrm>
          <a:custGeom>
            <a:rect b="b" l="l" r="r" t="t"/>
            <a:pathLst>
              <a:path extrusionOk="0" h="21600" w="21600">
                <a:moveTo>
                  <a:pt x="21600" y="21600"/>
                </a:moveTo>
                <a:lnTo>
                  <a:pt x="21600" y="0"/>
                </a:lnTo>
                <a:lnTo>
                  <a:pt x="0" y="0"/>
                </a:lnTo>
                <a:lnTo>
                  <a:pt x="0"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9" name="Google Shape;159;p9"/>
          <p:cNvSpPr/>
          <p:nvPr/>
        </p:nvSpPr>
        <p:spPr>
          <a:xfrm>
            <a:off x="3708400" y="2120900"/>
            <a:ext cx="727075" cy="101600"/>
          </a:xfrm>
          <a:custGeom>
            <a:rect b="b" l="l" r="r" t="t"/>
            <a:pathLst>
              <a:path extrusionOk="0" h="21600" w="21600">
                <a:moveTo>
                  <a:pt x="21600" y="21600"/>
                </a:moveTo>
                <a:lnTo>
                  <a:pt x="21600" y="0"/>
                </a:lnTo>
                <a:lnTo>
                  <a:pt x="0" y="0"/>
                </a:lnTo>
                <a:lnTo>
                  <a:pt x="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0" name="Google Shape;160;p9"/>
          <p:cNvSpPr/>
          <p:nvPr/>
        </p:nvSpPr>
        <p:spPr>
          <a:xfrm>
            <a:off x="4625975" y="1960562"/>
            <a:ext cx="746125" cy="101601"/>
          </a:xfrm>
          <a:custGeom>
            <a:rect b="b" l="l" r="r" t="t"/>
            <a:pathLst>
              <a:path extrusionOk="0" h="21600" w="21600">
                <a:moveTo>
                  <a:pt x="21600" y="0"/>
                </a:moveTo>
                <a:lnTo>
                  <a:pt x="0" y="0"/>
                </a:lnTo>
                <a:lnTo>
                  <a:pt x="0" y="2160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 name="Google Shape;161;p9"/>
          <p:cNvSpPr/>
          <p:nvPr/>
        </p:nvSpPr>
        <p:spPr>
          <a:xfrm>
            <a:off x="5435600" y="1960562"/>
            <a:ext cx="279400" cy="101601"/>
          </a:xfrm>
          <a:custGeom>
            <a:rect b="b" l="l" r="r" t="t"/>
            <a:pathLst>
              <a:path extrusionOk="0" h="21600" w="21600">
                <a:moveTo>
                  <a:pt x="21600" y="21600"/>
                </a:moveTo>
                <a:lnTo>
                  <a:pt x="21600" y="0"/>
                </a:lnTo>
                <a:lnTo>
                  <a:pt x="0" y="0"/>
                </a:lnTo>
              </a:path>
            </a:pathLst>
          </a:custGeom>
          <a:noFill/>
          <a:ln cap="flat" cmpd="sng" w="158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 name="Google Shape;162;p9"/>
          <p:cNvSpPr/>
          <p:nvPr/>
        </p:nvSpPr>
        <p:spPr>
          <a:xfrm>
            <a:off x="4619625" y="1952625"/>
            <a:ext cx="752475" cy="103188"/>
          </a:xfrm>
          <a:custGeom>
            <a:rect b="b" l="l" r="r" t="t"/>
            <a:pathLst>
              <a:path extrusionOk="0" h="21600" w="21600">
                <a:moveTo>
                  <a:pt x="21600" y="0"/>
                </a:moveTo>
                <a:lnTo>
                  <a:pt x="0" y="0"/>
                </a:lnTo>
                <a:lnTo>
                  <a:pt x="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 name="Google Shape;163;p9"/>
          <p:cNvSpPr/>
          <p:nvPr/>
        </p:nvSpPr>
        <p:spPr>
          <a:xfrm>
            <a:off x="5435600" y="1952625"/>
            <a:ext cx="273050" cy="103188"/>
          </a:xfrm>
          <a:custGeom>
            <a:rect b="b" l="l" r="r" t="t"/>
            <a:pathLst>
              <a:path extrusionOk="0" h="21600" w="21600">
                <a:moveTo>
                  <a:pt x="21600" y="21600"/>
                </a:moveTo>
                <a:lnTo>
                  <a:pt x="21600" y="0"/>
                </a:lnTo>
                <a:lnTo>
                  <a:pt x="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 name="Google Shape;164;p9"/>
          <p:cNvSpPr/>
          <p:nvPr/>
        </p:nvSpPr>
        <p:spPr>
          <a:xfrm>
            <a:off x="1571625" y="2967037"/>
            <a:ext cx="1960563" cy="228601"/>
          </a:xfrm>
          <a:custGeom>
            <a:rect b="b" l="l" r="r" t="t"/>
            <a:pathLst>
              <a:path extrusionOk="0" h="21600" w="21600">
                <a:moveTo>
                  <a:pt x="21600" y="21600"/>
                </a:moveTo>
                <a:lnTo>
                  <a:pt x="17822" y="0"/>
                </a:lnTo>
                <a:lnTo>
                  <a:pt x="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5" name="Google Shape;165;p9"/>
          <p:cNvSpPr/>
          <p:nvPr/>
        </p:nvSpPr>
        <p:spPr>
          <a:xfrm>
            <a:off x="2176462" y="3221037"/>
            <a:ext cx="549276" cy="149226"/>
          </a:xfrm>
          <a:custGeom>
            <a:rect b="b" l="l" r="r" t="t"/>
            <a:pathLst>
              <a:path extrusionOk="0" h="21600" w="21600">
                <a:moveTo>
                  <a:pt x="0" y="21600"/>
                </a:moveTo>
                <a:lnTo>
                  <a:pt x="0" y="0"/>
                </a:lnTo>
                <a:lnTo>
                  <a:pt x="21600" y="0"/>
                </a:lnTo>
                <a:lnTo>
                  <a:pt x="2160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6" name="Google Shape;166;p9"/>
          <p:cNvSpPr/>
          <p:nvPr/>
        </p:nvSpPr>
        <p:spPr>
          <a:xfrm>
            <a:off x="1506537" y="3162300"/>
            <a:ext cx="942976" cy="58738"/>
          </a:xfrm>
          <a:custGeom>
            <a:rect b="b" l="l" r="r" t="t"/>
            <a:pathLst>
              <a:path extrusionOk="0" h="21600" w="21600">
                <a:moveTo>
                  <a:pt x="0" y="0"/>
                </a:moveTo>
                <a:lnTo>
                  <a:pt x="21600" y="0"/>
                </a:lnTo>
                <a:lnTo>
                  <a:pt x="21600"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67" name="Google Shape;167;p9"/>
          <p:cNvCxnSpPr/>
          <p:nvPr/>
        </p:nvCxnSpPr>
        <p:spPr>
          <a:xfrm rot="10800000">
            <a:off x="1663700" y="3543300"/>
            <a:ext cx="544513" cy="0"/>
          </a:xfrm>
          <a:prstGeom prst="straightConnector1">
            <a:avLst/>
          </a:prstGeom>
          <a:noFill/>
          <a:ln cap="flat" cmpd="sng" w="11100">
            <a:solidFill>
              <a:srgbClr val="000000"/>
            </a:solidFill>
            <a:prstDash val="solid"/>
            <a:round/>
            <a:headEnd len="sm" w="sm" type="none"/>
            <a:tailEnd len="sm" w="sm" type="none"/>
          </a:ln>
        </p:spPr>
      </p:cxnSp>
      <p:cxnSp>
        <p:nvCxnSpPr>
          <p:cNvPr id="168" name="Google Shape;168;p9"/>
          <p:cNvCxnSpPr/>
          <p:nvPr/>
        </p:nvCxnSpPr>
        <p:spPr>
          <a:xfrm flipH="1">
            <a:off x="1616075" y="4486274"/>
            <a:ext cx="649288" cy="1589"/>
          </a:xfrm>
          <a:prstGeom prst="straightConnector1">
            <a:avLst/>
          </a:prstGeom>
          <a:noFill/>
          <a:ln cap="flat" cmpd="sng" w="11100">
            <a:solidFill>
              <a:srgbClr val="000000"/>
            </a:solidFill>
            <a:prstDash val="solid"/>
            <a:round/>
            <a:headEnd len="sm" w="sm" type="none"/>
            <a:tailEnd len="sm" w="sm" type="none"/>
          </a:ln>
        </p:spPr>
      </p:cxnSp>
      <p:cxnSp>
        <p:nvCxnSpPr>
          <p:cNvPr id="169" name="Google Shape;169;p9"/>
          <p:cNvCxnSpPr/>
          <p:nvPr/>
        </p:nvCxnSpPr>
        <p:spPr>
          <a:xfrm flipH="1">
            <a:off x="1511300" y="4119562"/>
            <a:ext cx="2838450" cy="1588"/>
          </a:xfrm>
          <a:prstGeom prst="straightConnector1">
            <a:avLst/>
          </a:prstGeom>
          <a:noFill/>
          <a:ln cap="flat" cmpd="sng" w="11100">
            <a:solidFill>
              <a:srgbClr val="000000"/>
            </a:solidFill>
            <a:prstDash val="solid"/>
            <a:round/>
            <a:headEnd len="sm" w="sm" type="none"/>
            <a:tailEnd len="sm" w="sm" type="none"/>
          </a:ln>
        </p:spPr>
      </p:cxnSp>
      <p:sp>
        <p:nvSpPr>
          <p:cNvPr id="170" name="Google Shape;170;p9"/>
          <p:cNvSpPr/>
          <p:nvPr/>
        </p:nvSpPr>
        <p:spPr>
          <a:xfrm>
            <a:off x="1546225" y="3390900"/>
            <a:ext cx="1320800" cy="368300"/>
          </a:xfrm>
          <a:custGeom>
            <a:rect b="b" l="l" r="r" t="t"/>
            <a:pathLst>
              <a:path extrusionOk="0" h="21600" w="21600">
                <a:moveTo>
                  <a:pt x="0" y="21600"/>
                </a:moveTo>
                <a:lnTo>
                  <a:pt x="13075" y="21600"/>
                </a:lnTo>
                <a:lnTo>
                  <a:pt x="21600" y="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1" name="Google Shape;171;p9"/>
          <p:cNvCxnSpPr/>
          <p:nvPr/>
        </p:nvCxnSpPr>
        <p:spPr>
          <a:xfrm>
            <a:off x="1701800" y="4486274"/>
            <a:ext cx="850900" cy="650877"/>
          </a:xfrm>
          <a:prstGeom prst="straightConnector1">
            <a:avLst/>
          </a:prstGeom>
          <a:noFill/>
          <a:ln cap="flat" cmpd="sng" w="11100">
            <a:solidFill>
              <a:srgbClr val="000000"/>
            </a:solidFill>
            <a:prstDash val="solid"/>
            <a:round/>
            <a:headEnd len="sm" w="sm" type="none"/>
            <a:tailEnd len="sm" w="sm" type="none"/>
          </a:ln>
        </p:spPr>
      </p:cxnSp>
      <p:cxnSp>
        <p:nvCxnSpPr>
          <p:cNvPr id="172" name="Google Shape;172;p9"/>
          <p:cNvCxnSpPr/>
          <p:nvPr/>
        </p:nvCxnSpPr>
        <p:spPr>
          <a:xfrm>
            <a:off x="2371725" y="1450975"/>
            <a:ext cx="1588" cy="1074738"/>
          </a:xfrm>
          <a:prstGeom prst="straightConnector1">
            <a:avLst/>
          </a:prstGeom>
          <a:noFill/>
          <a:ln cap="flat" cmpd="sng" w="11100">
            <a:solidFill>
              <a:srgbClr val="000000"/>
            </a:solidFill>
            <a:prstDash val="solid"/>
            <a:round/>
            <a:headEnd len="sm" w="sm" type="none"/>
            <a:tailEnd len="sm" w="sm" type="none"/>
          </a:ln>
        </p:spPr>
      </p:cxnSp>
      <p:cxnSp>
        <p:nvCxnSpPr>
          <p:cNvPr id="173" name="Google Shape;173;p9"/>
          <p:cNvCxnSpPr/>
          <p:nvPr/>
        </p:nvCxnSpPr>
        <p:spPr>
          <a:xfrm>
            <a:off x="2371725" y="1795462"/>
            <a:ext cx="334963" cy="363539"/>
          </a:xfrm>
          <a:prstGeom prst="straightConnector1">
            <a:avLst/>
          </a:prstGeom>
          <a:noFill/>
          <a:ln cap="flat" cmpd="sng" w="11100">
            <a:solidFill>
              <a:srgbClr val="000000"/>
            </a:solidFill>
            <a:prstDash val="solid"/>
            <a:round/>
            <a:headEnd len="sm" w="sm" type="none"/>
            <a:tailEnd len="sm" w="sm" type="none"/>
          </a:ln>
        </p:spPr>
      </p:cxnSp>
      <p:cxnSp>
        <p:nvCxnSpPr>
          <p:cNvPr id="174" name="Google Shape;174;p9"/>
          <p:cNvCxnSpPr/>
          <p:nvPr/>
        </p:nvCxnSpPr>
        <p:spPr>
          <a:xfrm>
            <a:off x="3182937" y="1763712"/>
            <a:ext cx="176213" cy="412751"/>
          </a:xfrm>
          <a:prstGeom prst="straightConnector1">
            <a:avLst/>
          </a:prstGeom>
          <a:noFill/>
          <a:ln cap="flat" cmpd="sng" w="11100">
            <a:solidFill>
              <a:srgbClr val="000000"/>
            </a:solidFill>
            <a:prstDash val="solid"/>
            <a:round/>
            <a:headEnd len="sm" w="sm" type="none"/>
            <a:tailEnd len="sm" w="sm" type="none"/>
          </a:ln>
        </p:spPr>
      </p:cxnSp>
      <p:cxnSp>
        <p:nvCxnSpPr>
          <p:cNvPr id="175" name="Google Shape;175;p9"/>
          <p:cNvCxnSpPr/>
          <p:nvPr/>
        </p:nvCxnSpPr>
        <p:spPr>
          <a:xfrm flipH="1">
            <a:off x="1574800" y="2182812"/>
            <a:ext cx="290513" cy="1589"/>
          </a:xfrm>
          <a:prstGeom prst="straightConnector1">
            <a:avLst/>
          </a:prstGeom>
          <a:noFill/>
          <a:ln cap="flat" cmpd="sng" w="11100">
            <a:solidFill>
              <a:srgbClr val="000000"/>
            </a:solidFill>
            <a:prstDash val="solid"/>
            <a:round/>
            <a:headEnd len="sm" w="sm" type="none"/>
            <a:tailEnd len="sm" w="sm" type="none"/>
          </a:ln>
        </p:spPr>
      </p:cxnSp>
      <p:cxnSp>
        <p:nvCxnSpPr>
          <p:cNvPr id="176" name="Google Shape;176;p9"/>
          <p:cNvCxnSpPr/>
          <p:nvPr/>
        </p:nvCxnSpPr>
        <p:spPr>
          <a:xfrm flipH="1">
            <a:off x="6827837" y="4435475"/>
            <a:ext cx="346076" cy="1588"/>
          </a:xfrm>
          <a:prstGeom prst="straightConnector1">
            <a:avLst/>
          </a:prstGeom>
          <a:noFill/>
          <a:ln cap="flat" cmpd="sng" w="15875">
            <a:solidFill>
              <a:srgbClr val="FFFFFF"/>
            </a:solidFill>
            <a:prstDash val="solid"/>
            <a:round/>
            <a:headEnd len="sm" w="sm" type="none"/>
            <a:tailEnd len="sm" w="sm" type="none"/>
          </a:ln>
        </p:spPr>
      </p:cxnSp>
      <p:cxnSp>
        <p:nvCxnSpPr>
          <p:cNvPr id="177" name="Google Shape;177;p9"/>
          <p:cNvCxnSpPr/>
          <p:nvPr/>
        </p:nvCxnSpPr>
        <p:spPr>
          <a:xfrm flipH="1">
            <a:off x="6819900" y="4427537"/>
            <a:ext cx="346076" cy="1588"/>
          </a:xfrm>
          <a:prstGeom prst="straightConnector1">
            <a:avLst/>
          </a:prstGeom>
          <a:noFill/>
          <a:ln cap="flat" cmpd="sng" w="11100">
            <a:solidFill>
              <a:srgbClr val="000000"/>
            </a:solidFill>
            <a:prstDash val="solid"/>
            <a:round/>
            <a:headEnd len="sm" w="sm" type="none"/>
            <a:tailEnd len="sm" w="sm" type="none"/>
          </a:ln>
        </p:spPr>
      </p:cxnSp>
      <p:sp>
        <p:nvSpPr>
          <p:cNvPr id="178" name="Google Shape;178;p9"/>
          <p:cNvSpPr/>
          <p:nvPr/>
        </p:nvSpPr>
        <p:spPr>
          <a:xfrm>
            <a:off x="6805612" y="2300287"/>
            <a:ext cx="517526" cy="1060451"/>
          </a:xfrm>
          <a:custGeom>
            <a:rect b="b" l="l" r="r" t="t"/>
            <a:pathLst>
              <a:path extrusionOk="0" h="21600" w="21600">
                <a:moveTo>
                  <a:pt x="0" y="2856"/>
                </a:moveTo>
                <a:lnTo>
                  <a:pt x="939" y="2191"/>
                </a:lnTo>
                <a:lnTo>
                  <a:pt x="1820" y="1636"/>
                </a:lnTo>
                <a:lnTo>
                  <a:pt x="2876" y="1137"/>
                </a:lnTo>
                <a:lnTo>
                  <a:pt x="3991" y="721"/>
                </a:lnTo>
                <a:lnTo>
                  <a:pt x="5107" y="416"/>
                </a:lnTo>
                <a:lnTo>
                  <a:pt x="6280" y="166"/>
                </a:lnTo>
                <a:lnTo>
                  <a:pt x="7454" y="28"/>
                </a:lnTo>
                <a:lnTo>
                  <a:pt x="8746" y="0"/>
                </a:lnTo>
                <a:lnTo>
                  <a:pt x="9391" y="0"/>
                </a:lnTo>
                <a:lnTo>
                  <a:pt x="9978" y="28"/>
                </a:lnTo>
                <a:lnTo>
                  <a:pt x="11387" y="166"/>
                </a:lnTo>
                <a:lnTo>
                  <a:pt x="12561" y="444"/>
                </a:lnTo>
                <a:lnTo>
                  <a:pt x="13676" y="832"/>
                </a:lnTo>
                <a:lnTo>
                  <a:pt x="14850" y="1275"/>
                </a:lnTo>
                <a:lnTo>
                  <a:pt x="15965" y="1830"/>
                </a:lnTo>
                <a:lnTo>
                  <a:pt x="16904" y="2468"/>
                </a:lnTo>
                <a:lnTo>
                  <a:pt x="17785" y="3161"/>
                </a:lnTo>
                <a:lnTo>
                  <a:pt x="18665" y="3937"/>
                </a:lnTo>
                <a:lnTo>
                  <a:pt x="19428" y="4769"/>
                </a:lnTo>
                <a:lnTo>
                  <a:pt x="20015" y="5656"/>
                </a:lnTo>
                <a:lnTo>
                  <a:pt x="20602" y="6627"/>
                </a:lnTo>
                <a:lnTo>
                  <a:pt x="21013" y="7625"/>
                </a:lnTo>
                <a:lnTo>
                  <a:pt x="21307" y="8679"/>
                </a:lnTo>
                <a:lnTo>
                  <a:pt x="21483" y="9732"/>
                </a:lnTo>
                <a:lnTo>
                  <a:pt x="21600" y="10842"/>
                </a:lnTo>
                <a:lnTo>
                  <a:pt x="21600" y="11868"/>
                </a:lnTo>
                <a:lnTo>
                  <a:pt x="21424" y="12866"/>
                </a:lnTo>
                <a:lnTo>
                  <a:pt x="21130" y="13836"/>
                </a:lnTo>
                <a:lnTo>
                  <a:pt x="20720" y="14751"/>
                </a:lnTo>
                <a:lnTo>
                  <a:pt x="20309" y="15639"/>
                </a:lnTo>
                <a:lnTo>
                  <a:pt x="19722" y="16498"/>
                </a:lnTo>
                <a:lnTo>
                  <a:pt x="19135" y="17302"/>
                </a:lnTo>
                <a:lnTo>
                  <a:pt x="18372" y="18023"/>
                </a:lnTo>
                <a:lnTo>
                  <a:pt x="17609" y="18716"/>
                </a:lnTo>
                <a:lnTo>
                  <a:pt x="16728" y="19354"/>
                </a:lnTo>
                <a:lnTo>
                  <a:pt x="15848" y="19909"/>
                </a:lnTo>
                <a:lnTo>
                  <a:pt x="14850" y="20408"/>
                </a:lnTo>
                <a:lnTo>
                  <a:pt x="13911" y="20824"/>
                </a:lnTo>
                <a:lnTo>
                  <a:pt x="12854" y="21212"/>
                </a:lnTo>
                <a:lnTo>
                  <a:pt x="11680" y="21434"/>
                </a:lnTo>
                <a:lnTo>
                  <a:pt x="10507" y="21600"/>
                </a:lnTo>
              </a:path>
            </a:pathLst>
          </a:custGeom>
          <a:noFill/>
          <a:ln cap="flat" cmpd="sng" w="111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9" name="Google Shape;179;p9"/>
          <p:cNvCxnSpPr/>
          <p:nvPr/>
        </p:nvCxnSpPr>
        <p:spPr>
          <a:xfrm flipH="1" rot="10800000">
            <a:off x="5164137" y="1468437"/>
            <a:ext cx="1" cy="485776"/>
          </a:xfrm>
          <a:prstGeom prst="straightConnector1">
            <a:avLst/>
          </a:prstGeom>
          <a:noFill/>
          <a:ln cap="flat" cmpd="sng" w="11100">
            <a:solidFill>
              <a:srgbClr val="000000"/>
            </a:solidFill>
            <a:prstDash val="solid"/>
            <a:round/>
            <a:headEnd len="sm" w="sm" type="none"/>
            <a:tailEnd len="sm" w="sm" type="none"/>
          </a:ln>
        </p:spPr>
      </p:cxnSp>
      <p:sp>
        <p:nvSpPr>
          <p:cNvPr id="180" name="Google Shape;180;p9"/>
          <p:cNvSpPr txBox="1"/>
          <p:nvPr/>
        </p:nvSpPr>
        <p:spPr>
          <a:xfrm>
            <a:off x="6347855" y="1149350"/>
            <a:ext cx="1297150"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Suspensory ligament</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and blood vessels</a:t>
            </a:r>
            <a:endParaRPr/>
          </a:p>
        </p:txBody>
      </p:sp>
      <p:sp>
        <p:nvSpPr>
          <p:cNvPr id="181" name="Google Shape;181;p9"/>
          <p:cNvSpPr txBox="1"/>
          <p:nvPr/>
        </p:nvSpPr>
        <p:spPr>
          <a:xfrm>
            <a:off x="4994275" y="1149350"/>
            <a:ext cx="429047"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Mature</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follicle</a:t>
            </a:r>
            <a:endParaRPr/>
          </a:p>
        </p:txBody>
      </p:sp>
      <p:sp>
        <p:nvSpPr>
          <p:cNvPr id="182" name="Google Shape;182;p9"/>
          <p:cNvSpPr txBox="1"/>
          <p:nvPr/>
        </p:nvSpPr>
        <p:spPr>
          <a:xfrm>
            <a:off x="3742005" y="1149350"/>
            <a:ext cx="662088"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Secondary</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follicle</a:t>
            </a:r>
            <a:endParaRPr/>
          </a:p>
        </p:txBody>
      </p:sp>
      <p:sp>
        <p:nvSpPr>
          <p:cNvPr id="183" name="Google Shape;183;p9"/>
          <p:cNvSpPr txBox="1"/>
          <p:nvPr/>
        </p:nvSpPr>
        <p:spPr>
          <a:xfrm>
            <a:off x="2959100" y="1149350"/>
            <a:ext cx="485726"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Primary</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follicles</a:t>
            </a:r>
            <a:endParaRPr/>
          </a:p>
        </p:txBody>
      </p:sp>
      <p:sp>
        <p:nvSpPr>
          <p:cNvPr id="184" name="Google Shape;184;p9"/>
          <p:cNvSpPr txBox="1"/>
          <p:nvPr/>
        </p:nvSpPr>
        <p:spPr>
          <a:xfrm>
            <a:off x="2045284" y="1149350"/>
            <a:ext cx="640817"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Primordial</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follicles</a:t>
            </a:r>
            <a:endParaRPr/>
          </a:p>
        </p:txBody>
      </p:sp>
      <p:sp>
        <p:nvSpPr>
          <p:cNvPr id="185" name="Google Shape;185;p9"/>
          <p:cNvSpPr txBox="1"/>
          <p:nvPr/>
        </p:nvSpPr>
        <p:spPr>
          <a:xfrm>
            <a:off x="1055687" y="2097087"/>
            <a:ext cx="534902"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Ovarian</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ligament</a:t>
            </a:r>
            <a:endParaRPr/>
          </a:p>
        </p:txBody>
      </p:sp>
      <p:sp>
        <p:nvSpPr>
          <p:cNvPr id="186" name="Google Shape;186;p9"/>
          <p:cNvSpPr txBox="1"/>
          <p:nvPr/>
        </p:nvSpPr>
        <p:spPr>
          <a:xfrm>
            <a:off x="1055687" y="3338512"/>
            <a:ext cx="605471"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Tunica</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albuginea</a:t>
            </a:r>
            <a:endParaRPr/>
          </a:p>
        </p:txBody>
      </p:sp>
      <p:sp>
        <p:nvSpPr>
          <p:cNvPr id="187" name="Google Shape;187;p9"/>
          <p:cNvSpPr txBox="1"/>
          <p:nvPr/>
        </p:nvSpPr>
        <p:spPr>
          <a:xfrm>
            <a:off x="1055687" y="3681412"/>
            <a:ext cx="520949"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Corpus</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albicans</a:t>
            </a:r>
            <a:endParaRPr/>
          </a:p>
        </p:txBody>
      </p:sp>
      <p:sp>
        <p:nvSpPr>
          <p:cNvPr id="188" name="Google Shape;188;p9"/>
          <p:cNvSpPr txBox="1"/>
          <p:nvPr/>
        </p:nvSpPr>
        <p:spPr>
          <a:xfrm>
            <a:off x="1055687" y="4037012"/>
            <a:ext cx="457201"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Corpus</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luteum</a:t>
            </a:r>
            <a:endParaRPr/>
          </a:p>
        </p:txBody>
      </p:sp>
      <p:sp>
        <p:nvSpPr>
          <p:cNvPr id="189" name="Google Shape;189;p9"/>
          <p:cNvSpPr txBox="1"/>
          <p:nvPr/>
        </p:nvSpPr>
        <p:spPr>
          <a:xfrm>
            <a:off x="1055687" y="4416425"/>
            <a:ext cx="591270" cy="4149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Fimbriae</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of uterine</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tube</a:t>
            </a:r>
            <a:endParaRPr/>
          </a:p>
        </p:txBody>
      </p:sp>
      <p:sp>
        <p:nvSpPr>
          <p:cNvPr id="190" name="Google Shape;190;p9"/>
          <p:cNvSpPr txBox="1"/>
          <p:nvPr/>
        </p:nvSpPr>
        <p:spPr>
          <a:xfrm>
            <a:off x="7237412" y="4294187"/>
            <a:ext cx="556110"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Ovulated</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oocyte</a:t>
            </a:r>
            <a:endParaRPr/>
          </a:p>
        </p:txBody>
      </p:sp>
      <p:sp>
        <p:nvSpPr>
          <p:cNvPr id="191" name="Google Shape;191;p9"/>
          <p:cNvSpPr txBox="1"/>
          <p:nvPr/>
        </p:nvSpPr>
        <p:spPr>
          <a:xfrm>
            <a:off x="1698968" y="6262687"/>
            <a:ext cx="3333063" cy="241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